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57" r:id="rId4"/>
    <p:sldId id="258" r:id="rId5"/>
    <p:sldId id="259" r:id="rId6"/>
    <p:sldId id="262" r:id="rId7"/>
    <p:sldId id="263" r:id="rId8"/>
    <p:sldId id="268" r:id="rId9"/>
    <p:sldId id="273" r:id="rId10"/>
    <p:sldId id="265" r:id="rId11"/>
    <p:sldId id="266" r:id="rId12"/>
    <p:sldId id="267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2" autoAdjust="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User\Desktop\&#1051;&#1080;&#1089;&#1090;%20Microsoft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23840769903762"/>
          <c:y val="3.2882035578885971E-2"/>
          <c:w val="0.65326159230096237"/>
          <c:h val="0.79463363954505684"/>
        </c:manualLayout>
      </c:layout>
      <c:lineChart>
        <c:grouping val="stacked"/>
        <c:varyColors val="0"/>
        <c:ser>
          <c:idx val="0"/>
          <c:order val="0"/>
          <c:tx>
            <c:v>Ішкі нарықтағы газ бағасы</c:v>
          </c:tx>
          <c:cat>
            <c:strRef>
              <c:f>Лист1!$A$1:$A$7</c:f>
              <c:strCache>
                <c:ptCount val="7"/>
                <c:pt idx="0">
                  <c:v>2012 жылы</c:v>
                </c:pt>
                <c:pt idx="1">
                  <c:v>2013 жылы</c:v>
                </c:pt>
                <c:pt idx="2">
                  <c:v>2014 жылы</c:v>
                </c:pt>
                <c:pt idx="3">
                  <c:v>2015 жылы</c:v>
                </c:pt>
                <c:pt idx="4">
                  <c:v>2016 жылы</c:v>
                </c:pt>
                <c:pt idx="5">
                  <c:v>2017 жылы</c:v>
                </c:pt>
                <c:pt idx="6">
                  <c:v>2018 жылы</c:v>
                </c:pt>
              </c:strCache>
            </c:strRef>
          </c:cat>
          <c:val>
            <c:numRef>
              <c:f>Лист1!$B$1:$B$7</c:f>
              <c:numCache>
                <c:formatCode>General</c:formatCode>
                <c:ptCount val="7"/>
                <c:pt idx="0">
                  <c:v>2874.4</c:v>
                </c:pt>
                <c:pt idx="1">
                  <c:v>3264.6</c:v>
                </c:pt>
                <c:pt idx="2">
                  <c:v>3530.9</c:v>
                </c:pt>
                <c:pt idx="3">
                  <c:v>3641.3</c:v>
                </c:pt>
                <c:pt idx="4">
                  <c:v>3815.5</c:v>
                </c:pt>
                <c:pt idx="5">
                  <c:v>3828.3</c:v>
                </c:pt>
                <c:pt idx="6">
                  <c:v>3981.3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79D-994F-8100-8A8C5DC038C2}"/>
            </c:ext>
          </c:extLst>
        </c:ser>
        <c:ser>
          <c:idx val="1"/>
          <c:order val="1"/>
          <c:tx>
            <c:v>Еуропа және басқа елдердегі газ бағасы</c:v>
          </c:tx>
          <c:cat>
            <c:strRef>
              <c:f>Лист1!$A$1:$A$7</c:f>
              <c:strCache>
                <c:ptCount val="7"/>
                <c:pt idx="0">
                  <c:v>2012 жылы</c:v>
                </c:pt>
                <c:pt idx="1">
                  <c:v>2013 жылы</c:v>
                </c:pt>
                <c:pt idx="2">
                  <c:v>2014 жылы</c:v>
                </c:pt>
                <c:pt idx="3">
                  <c:v>2015 жылы</c:v>
                </c:pt>
                <c:pt idx="4">
                  <c:v>2016 жылы</c:v>
                </c:pt>
                <c:pt idx="5">
                  <c:v>2017 жылы</c:v>
                </c:pt>
                <c:pt idx="6">
                  <c:v>2018 жылы</c:v>
                </c:pt>
              </c:strCache>
            </c:strRef>
          </c:cat>
          <c:val>
            <c:numRef>
              <c:f>Лист1!$C$1:$C$7</c:f>
              <c:numCache>
                <c:formatCode>#,##0.00</c:formatCode>
                <c:ptCount val="7"/>
                <c:pt idx="0">
                  <c:v>11969.8</c:v>
                </c:pt>
                <c:pt idx="1">
                  <c:v>12137.9</c:v>
                </c:pt>
                <c:pt idx="2">
                  <c:v>13487.2</c:v>
                </c:pt>
                <c:pt idx="3">
                  <c:v>15057.3</c:v>
                </c:pt>
                <c:pt idx="4">
                  <c:v>11763.3</c:v>
                </c:pt>
                <c:pt idx="5" formatCode="General">
                  <c:v>11670.5</c:v>
                </c:pt>
                <c:pt idx="6">
                  <c:v>15499.5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79D-994F-8100-8A8C5DC038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0417024"/>
        <c:axId val="280418560"/>
      </c:lineChart>
      <c:catAx>
        <c:axId val="280417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FR"/>
          </a:p>
        </c:txPr>
        <c:crossAx val="280418560"/>
        <c:crosses val="autoZero"/>
        <c:auto val="1"/>
        <c:lblAlgn val="ctr"/>
        <c:lblOffset val="100"/>
        <c:noMultiLvlLbl val="0"/>
      </c:catAx>
      <c:valAx>
        <c:axId val="280418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FR"/>
          </a:p>
        </c:txPr>
        <c:crossAx val="280417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15331520898549"/>
          <c:y val="5.3005371775508424E-2"/>
          <c:w val="0.1518002629337481"/>
          <c:h val="0.78572538486714694"/>
        </c:manualLayout>
      </c:layout>
      <c:overlay val="0"/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ru-FR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F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6F9F45-BF09-49A5-9E61-2AC4F8673062}" type="doc">
      <dgm:prSet loTypeId="urn:microsoft.com/office/officeart/2005/8/layout/hierarchy6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F64562-C1AE-41C0-A040-644817E7E4B7}">
      <dgm:prSet phldrT="[Текст]" custT="1"/>
      <dgm:spPr/>
      <dgm:t>
        <a:bodyPr/>
        <a:lstStyle/>
        <a:p>
          <a:r>
            <a:rPr lang="ru-RU" sz="1600" dirty="0" err="1">
              <a:latin typeface="Times New Roman" pitchFamily="18" charset="0"/>
              <a:cs typeface="Times New Roman" pitchFamily="18" charset="0"/>
            </a:rPr>
            <a:t>Қызметтің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негізгі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бағыттары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:</a:t>
          </a:r>
        </a:p>
      </dgm:t>
    </dgm:pt>
    <dgm:pt modelId="{4F27CD3D-5D04-40A0-8DAD-23FFECB70E20}" type="parTrans" cxnId="{316B85F2-5EF3-4610-B3DA-32D096992E0C}">
      <dgm:prSet/>
      <dgm:spPr/>
      <dgm:t>
        <a:bodyPr/>
        <a:lstStyle/>
        <a:p>
          <a:endParaRPr lang="ru-RU"/>
        </a:p>
      </dgm:t>
    </dgm:pt>
    <dgm:pt modelId="{E7471B32-9258-4754-A3FA-E7996076244D}" type="sibTrans" cxnId="{316B85F2-5EF3-4610-B3DA-32D096992E0C}">
      <dgm:prSet/>
      <dgm:spPr/>
      <dgm:t>
        <a:bodyPr/>
        <a:lstStyle/>
        <a:p>
          <a:endParaRPr lang="ru-RU"/>
        </a:p>
      </dgm:t>
    </dgm:pt>
    <dgm:pt modelId="{C3440D7C-B1E4-4F4A-83FA-E9BE7EBA0585}">
      <dgm:prSet phldrT="[Текст]" custT="1"/>
      <dgm:spPr/>
      <dgm:t>
        <a:bodyPr/>
        <a:lstStyle/>
        <a:p>
          <a:r>
            <a:rPr lang="ru-RU" sz="1600" b="0" u="sng" dirty="0" err="1">
              <a:latin typeface="Times New Roman" pitchFamily="18" charset="0"/>
              <a:cs typeface="Times New Roman" pitchFamily="18" charset="0"/>
            </a:rPr>
            <a:t>газды,газ</a:t>
          </a:r>
          <a:r>
            <a:rPr lang="ru-RU" sz="1600" b="0" u="sng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u="sng" dirty="0" err="1">
              <a:latin typeface="Times New Roman" pitchFamily="18" charset="0"/>
              <a:cs typeface="Times New Roman" pitchFamily="18" charset="0"/>
            </a:rPr>
            <a:t>конденсатын</a:t>
          </a:r>
          <a:r>
            <a:rPr lang="ru-RU" sz="1600" b="0" dirty="0" err="1">
              <a:latin typeface="Times New Roman" pitchFamily="18" charset="0"/>
              <a:cs typeface="Times New Roman" pitchFamily="18" charset="0"/>
            </a:rPr>
            <a:t>,мұнайды</a:t>
          </a:r>
          <a:r>
            <a:rPr lang="ru-RU" sz="1600" b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барлау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өндіру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тасымалдау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сақтау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өңдеу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сату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</a:t>
          </a:r>
        </a:p>
      </dgm:t>
    </dgm:pt>
    <dgm:pt modelId="{ACAFAFB0-0D05-46CD-988F-F5104E5E8CA9}" type="parTrans" cxnId="{39D78CBC-412F-4266-9E00-183078F91E31}">
      <dgm:prSet/>
      <dgm:spPr/>
      <dgm:t>
        <a:bodyPr/>
        <a:lstStyle/>
        <a:p>
          <a:endParaRPr lang="ru-RU"/>
        </a:p>
      </dgm:t>
    </dgm:pt>
    <dgm:pt modelId="{94E8447A-6CF6-4F8F-B430-C5A981ACF922}" type="sibTrans" cxnId="{39D78CBC-412F-4266-9E00-183078F91E31}">
      <dgm:prSet/>
      <dgm:spPr/>
      <dgm:t>
        <a:bodyPr/>
        <a:lstStyle/>
        <a:p>
          <a:endParaRPr lang="ru-RU"/>
        </a:p>
      </dgm:t>
    </dgm:pt>
    <dgm:pt modelId="{7D21605A-FC13-4AEB-BA1B-29193AEB2C3D}">
      <dgm:prSet phldrT="[Текст]" custT="1"/>
      <dgm:spPr/>
      <dgm:t>
        <a:bodyPr/>
        <a:lstStyle/>
        <a:p>
          <a:r>
            <a:rPr lang="ru-RU" sz="1600" u="sng" dirty="0" err="1">
              <a:latin typeface="Times New Roman" pitchFamily="18" charset="0"/>
              <a:cs typeface="Times New Roman" pitchFamily="18" charset="0"/>
            </a:rPr>
            <a:t>газды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мотор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отыны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ретінде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сату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5DAF51A8-DD26-4DFA-85A8-6DDAB3909AB0}" type="parTrans" cxnId="{AB265C03-6033-4AAB-A76F-D9E910ACA41A}">
      <dgm:prSet/>
      <dgm:spPr/>
      <dgm:t>
        <a:bodyPr/>
        <a:lstStyle/>
        <a:p>
          <a:endParaRPr lang="ru-RU"/>
        </a:p>
      </dgm:t>
    </dgm:pt>
    <dgm:pt modelId="{82BF638E-F271-4510-8555-736D0AFD4797}" type="sibTrans" cxnId="{AB265C03-6033-4AAB-A76F-D9E910ACA41A}">
      <dgm:prSet/>
      <dgm:spPr/>
      <dgm:t>
        <a:bodyPr/>
        <a:lstStyle/>
        <a:p>
          <a:endParaRPr lang="ru-RU"/>
        </a:p>
      </dgm:t>
    </dgm:pt>
    <dgm:pt modelId="{09FB5C63-8012-4162-A275-46DAD03A4CAB}">
      <dgm:prSet phldrT="[Текст]" custT="1"/>
      <dgm:spPr/>
      <dgm:t>
        <a:bodyPr/>
        <a:lstStyle/>
        <a:p>
          <a:r>
            <a:rPr lang="ru-RU" sz="1600" u="sng" dirty="0" err="1">
              <a:latin typeface="Times New Roman" pitchFamily="18" charset="0"/>
              <a:cs typeface="Times New Roman" pitchFamily="18" charset="0"/>
            </a:rPr>
            <a:t>жылу</a:t>
          </a:r>
          <a:r>
            <a:rPr lang="ru-RU" sz="1600" u="sng" dirty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600" u="sng" dirty="0" err="1">
              <a:latin typeface="Times New Roman" pitchFamily="18" charset="0"/>
              <a:cs typeface="Times New Roman" pitchFamily="18" charset="0"/>
            </a:rPr>
            <a:t>электр</a:t>
          </a:r>
          <a:r>
            <a:rPr lang="ru-RU" sz="1600" u="sng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u="sng" dirty="0" err="1">
              <a:latin typeface="Times New Roman" pitchFamily="18" charset="0"/>
              <a:cs typeface="Times New Roman" pitchFamily="18" charset="0"/>
            </a:rPr>
            <a:t>қуатын</a:t>
          </a:r>
          <a:r>
            <a:rPr lang="ru-RU" sz="1600" u="sng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өндіру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сату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5A08AD7A-B2AA-4A9E-B1AE-97D9B26A9187}" type="parTrans" cxnId="{77AD9139-A156-436E-87D8-4660AE53AA84}">
      <dgm:prSet/>
      <dgm:spPr/>
      <dgm:t>
        <a:bodyPr/>
        <a:lstStyle/>
        <a:p>
          <a:endParaRPr lang="ru-RU"/>
        </a:p>
      </dgm:t>
    </dgm:pt>
    <dgm:pt modelId="{995D9FAB-4076-4B8A-A123-590006DE801B}" type="sibTrans" cxnId="{77AD9139-A156-436E-87D8-4660AE53AA84}">
      <dgm:prSet/>
      <dgm:spPr/>
      <dgm:t>
        <a:bodyPr/>
        <a:lstStyle/>
        <a:p>
          <a:endParaRPr lang="ru-RU"/>
        </a:p>
      </dgm:t>
    </dgm:pt>
    <dgm:pt modelId="{AB80D328-B743-458A-BFC6-4E353E4DBFF8}" type="pres">
      <dgm:prSet presAssocID="{026F9F45-BF09-49A5-9E61-2AC4F867306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A26EA6B-AF90-4144-BE64-E556BAC7ED8B}" type="pres">
      <dgm:prSet presAssocID="{026F9F45-BF09-49A5-9E61-2AC4F8673062}" presName="hierFlow" presStyleCnt="0"/>
      <dgm:spPr/>
    </dgm:pt>
    <dgm:pt modelId="{D6581D56-A769-4E3D-84AA-B3B1E12E50D6}" type="pres">
      <dgm:prSet presAssocID="{026F9F45-BF09-49A5-9E61-2AC4F867306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5F54C0C-ED83-4CE9-B88B-3E2ED96CEEA9}" type="pres">
      <dgm:prSet presAssocID="{CEF64562-C1AE-41C0-A040-644817E7E4B7}" presName="Name14" presStyleCnt="0"/>
      <dgm:spPr/>
    </dgm:pt>
    <dgm:pt modelId="{3A5C1838-8FEF-4188-9E6C-D6C98B033AA1}" type="pres">
      <dgm:prSet presAssocID="{CEF64562-C1AE-41C0-A040-644817E7E4B7}" presName="level1Shape" presStyleLbl="node0" presStyleIdx="0" presStyleCnt="1">
        <dgm:presLayoutVars>
          <dgm:chPref val="3"/>
        </dgm:presLayoutVars>
      </dgm:prSet>
      <dgm:spPr/>
    </dgm:pt>
    <dgm:pt modelId="{733D240F-A062-4E1D-BF6C-C4943EF1F350}" type="pres">
      <dgm:prSet presAssocID="{CEF64562-C1AE-41C0-A040-644817E7E4B7}" presName="hierChild2" presStyleCnt="0"/>
      <dgm:spPr/>
    </dgm:pt>
    <dgm:pt modelId="{3CFE0B53-3434-4D8F-BCEC-54DA30BF5F20}" type="pres">
      <dgm:prSet presAssocID="{ACAFAFB0-0D05-46CD-988F-F5104E5E8CA9}" presName="Name19" presStyleLbl="parChTrans1D2" presStyleIdx="0" presStyleCnt="3"/>
      <dgm:spPr/>
    </dgm:pt>
    <dgm:pt modelId="{7ED16C14-F900-4A24-A7D1-DD4A9D3A8B55}" type="pres">
      <dgm:prSet presAssocID="{C3440D7C-B1E4-4F4A-83FA-E9BE7EBA0585}" presName="Name21" presStyleCnt="0"/>
      <dgm:spPr/>
    </dgm:pt>
    <dgm:pt modelId="{E209C0D1-49F9-4567-A98E-36741D2A008D}" type="pres">
      <dgm:prSet presAssocID="{C3440D7C-B1E4-4F4A-83FA-E9BE7EBA0585}" presName="level2Shape" presStyleLbl="node2" presStyleIdx="0" presStyleCnt="3"/>
      <dgm:spPr/>
    </dgm:pt>
    <dgm:pt modelId="{1EA7081E-88BA-4EE1-A965-89C2265165F2}" type="pres">
      <dgm:prSet presAssocID="{C3440D7C-B1E4-4F4A-83FA-E9BE7EBA0585}" presName="hierChild3" presStyleCnt="0"/>
      <dgm:spPr/>
    </dgm:pt>
    <dgm:pt modelId="{002C27A7-5B2B-41D0-9A89-15AE887B9DFD}" type="pres">
      <dgm:prSet presAssocID="{5DAF51A8-DD26-4DFA-85A8-6DDAB3909AB0}" presName="Name19" presStyleLbl="parChTrans1D2" presStyleIdx="1" presStyleCnt="3"/>
      <dgm:spPr/>
    </dgm:pt>
    <dgm:pt modelId="{3860D3A5-1EFD-4238-9A26-EE5F6CF2F35D}" type="pres">
      <dgm:prSet presAssocID="{7D21605A-FC13-4AEB-BA1B-29193AEB2C3D}" presName="Name21" presStyleCnt="0"/>
      <dgm:spPr/>
    </dgm:pt>
    <dgm:pt modelId="{3EE4422E-30C4-419E-863F-FC7FA0FDA5B3}" type="pres">
      <dgm:prSet presAssocID="{7D21605A-FC13-4AEB-BA1B-29193AEB2C3D}" presName="level2Shape" presStyleLbl="node2" presStyleIdx="1" presStyleCnt="3"/>
      <dgm:spPr/>
    </dgm:pt>
    <dgm:pt modelId="{8C047BF2-9D04-478E-89A8-D6A049F02648}" type="pres">
      <dgm:prSet presAssocID="{7D21605A-FC13-4AEB-BA1B-29193AEB2C3D}" presName="hierChild3" presStyleCnt="0"/>
      <dgm:spPr/>
    </dgm:pt>
    <dgm:pt modelId="{8331DFA2-3C7A-4E29-804D-E0F709786EE1}" type="pres">
      <dgm:prSet presAssocID="{5A08AD7A-B2AA-4A9E-B1AE-97D9B26A9187}" presName="Name19" presStyleLbl="parChTrans1D2" presStyleIdx="2" presStyleCnt="3"/>
      <dgm:spPr/>
    </dgm:pt>
    <dgm:pt modelId="{56683EE8-FB16-4853-9A56-DD338F79B392}" type="pres">
      <dgm:prSet presAssocID="{09FB5C63-8012-4162-A275-46DAD03A4CAB}" presName="Name21" presStyleCnt="0"/>
      <dgm:spPr/>
    </dgm:pt>
    <dgm:pt modelId="{3FAA6C02-24E7-4971-A98C-28A1373EF624}" type="pres">
      <dgm:prSet presAssocID="{09FB5C63-8012-4162-A275-46DAD03A4CAB}" presName="level2Shape" presStyleLbl="node2" presStyleIdx="2" presStyleCnt="3"/>
      <dgm:spPr/>
    </dgm:pt>
    <dgm:pt modelId="{D283480B-CAEC-4B22-B9F2-CADBAC0AC422}" type="pres">
      <dgm:prSet presAssocID="{09FB5C63-8012-4162-A275-46DAD03A4CAB}" presName="hierChild3" presStyleCnt="0"/>
      <dgm:spPr/>
    </dgm:pt>
    <dgm:pt modelId="{741F6EE4-560F-45B4-B03B-4A8BE5CC8767}" type="pres">
      <dgm:prSet presAssocID="{026F9F45-BF09-49A5-9E61-2AC4F8673062}" presName="bgShapesFlow" presStyleCnt="0"/>
      <dgm:spPr/>
    </dgm:pt>
  </dgm:ptLst>
  <dgm:cxnLst>
    <dgm:cxn modelId="{AB265C03-6033-4AAB-A76F-D9E910ACA41A}" srcId="{CEF64562-C1AE-41C0-A040-644817E7E4B7}" destId="{7D21605A-FC13-4AEB-BA1B-29193AEB2C3D}" srcOrd="1" destOrd="0" parTransId="{5DAF51A8-DD26-4DFA-85A8-6DDAB3909AB0}" sibTransId="{82BF638E-F271-4510-8555-736D0AFD4797}"/>
    <dgm:cxn modelId="{3ABBBB12-7C4A-4356-9786-1EF97AC83E11}" type="presOf" srcId="{C3440D7C-B1E4-4F4A-83FA-E9BE7EBA0585}" destId="{E209C0D1-49F9-4567-A98E-36741D2A008D}" srcOrd="0" destOrd="0" presId="urn:microsoft.com/office/officeart/2005/8/layout/hierarchy6"/>
    <dgm:cxn modelId="{CB89E62A-067A-4B0B-8FE9-CDF48BB0AAAA}" type="presOf" srcId="{5A08AD7A-B2AA-4A9E-B1AE-97D9B26A9187}" destId="{8331DFA2-3C7A-4E29-804D-E0F709786EE1}" srcOrd="0" destOrd="0" presId="urn:microsoft.com/office/officeart/2005/8/layout/hierarchy6"/>
    <dgm:cxn modelId="{AEF2F637-2731-47F1-AA70-F26077A8BD93}" type="presOf" srcId="{ACAFAFB0-0D05-46CD-988F-F5104E5E8CA9}" destId="{3CFE0B53-3434-4D8F-BCEC-54DA30BF5F20}" srcOrd="0" destOrd="0" presId="urn:microsoft.com/office/officeart/2005/8/layout/hierarchy6"/>
    <dgm:cxn modelId="{77AD9139-A156-436E-87D8-4660AE53AA84}" srcId="{CEF64562-C1AE-41C0-A040-644817E7E4B7}" destId="{09FB5C63-8012-4162-A275-46DAD03A4CAB}" srcOrd="2" destOrd="0" parTransId="{5A08AD7A-B2AA-4A9E-B1AE-97D9B26A9187}" sibTransId="{995D9FAB-4076-4B8A-A123-590006DE801B}"/>
    <dgm:cxn modelId="{D679198A-7EB7-4EF0-A827-92BB5FADD685}" type="presOf" srcId="{7D21605A-FC13-4AEB-BA1B-29193AEB2C3D}" destId="{3EE4422E-30C4-419E-863F-FC7FA0FDA5B3}" srcOrd="0" destOrd="0" presId="urn:microsoft.com/office/officeart/2005/8/layout/hierarchy6"/>
    <dgm:cxn modelId="{F2AE7D93-602D-4E3C-BFED-61AA718E99C2}" type="presOf" srcId="{09FB5C63-8012-4162-A275-46DAD03A4CAB}" destId="{3FAA6C02-24E7-4971-A98C-28A1373EF624}" srcOrd="0" destOrd="0" presId="urn:microsoft.com/office/officeart/2005/8/layout/hierarchy6"/>
    <dgm:cxn modelId="{39D78CBC-412F-4266-9E00-183078F91E31}" srcId="{CEF64562-C1AE-41C0-A040-644817E7E4B7}" destId="{C3440D7C-B1E4-4F4A-83FA-E9BE7EBA0585}" srcOrd="0" destOrd="0" parTransId="{ACAFAFB0-0D05-46CD-988F-F5104E5E8CA9}" sibTransId="{94E8447A-6CF6-4F8F-B430-C5A981ACF922}"/>
    <dgm:cxn modelId="{2D0FA7BF-3A49-4E72-960D-4235EF12FB5A}" type="presOf" srcId="{CEF64562-C1AE-41C0-A040-644817E7E4B7}" destId="{3A5C1838-8FEF-4188-9E6C-D6C98B033AA1}" srcOrd="0" destOrd="0" presId="urn:microsoft.com/office/officeart/2005/8/layout/hierarchy6"/>
    <dgm:cxn modelId="{6FB078F1-A49C-488C-B7EC-F453D7F2ED26}" type="presOf" srcId="{026F9F45-BF09-49A5-9E61-2AC4F8673062}" destId="{AB80D328-B743-458A-BFC6-4E353E4DBFF8}" srcOrd="0" destOrd="0" presId="urn:microsoft.com/office/officeart/2005/8/layout/hierarchy6"/>
    <dgm:cxn modelId="{30C858F2-49D7-4F85-9C77-9C5AC773A291}" type="presOf" srcId="{5DAF51A8-DD26-4DFA-85A8-6DDAB3909AB0}" destId="{002C27A7-5B2B-41D0-9A89-15AE887B9DFD}" srcOrd="0" destOrd="0" presId="urn:microsoft.com/office/officeart/2005/8/layout/hierarchy6"/>
    <dgm:cxn modelId="{316B85F2-5EF3-4610-B3DA-32D096992E0C}" srcId="{026F9F45-BF09-49A5-9E61-2AC4F8673062}" destId="{CEF64562-C1AE-41C0-A040-644817E7E4B7}" srcOrd="0" destOrd="0" parTransId="{4F27CD3D-5D04-40A0-8DAD-23FFECB70E20}" sibTransId="{E7471B32-9258-4754-A3FA-E7996076244D}"/>
    <dgm:cxn modelId="{4ECBED41-142F-473C-8F87-7DE3916FCCBC}" type="presParOf" srcId="{AB80D328-B743-458A-BFC6-4E353E4DBFF8}" destId="{AA26EA6B-AF90-4144-BE64-E556BAC7ED8B}" srcOrd="0" destOrd="0" presId="urn:microsoft.com/office/officeart/2005/8/layout/hierarchy6"/>
    <dgm:cxn modelId="{55D383DE-8DDB-4D9F-A681-F9AE0C103450}" type="presParOf" srcId="{AA26EA6B-AF90-4144-BE64-E556BAC7ED8B}" destId="{D6581D56-A769-4E3D-84AA-B3B1E12E50D6}" srcOrd="0" destOrd="0" presId="urn:microsoft.com/office/officeart/2005/8/layout/hierarchy6"/>
    <dgm:cxn modelId="{086DDBC2-2BBB-4064-AFC9-6ACD94C73A79}" type="presParOf" srcId="{D6581D56-A769-4E3D-84AA-B3B1E12E50D6}" destId="{C5F54C0C-ED83-4CE9-B88B-3E2ED96CEEA9}" srcOrd="0" destOrd="0" presId="urn:microsoft.com/office/officeart/2005/8/layout/hierarchy6"/>
    <dgm:cxn modelId="{BFBB0F63-F854-4195-AC29-9F25E8F4A410}" type="presParOf" srcId="{C5F54C0C-ED83-4CE9-B88B-3E2ED96CEEA9}" destId="{3A5C1838-8FEF-4188-9E6C-D6C98B033AA1}" srcOrd="0" destOrd="0" presId="urn:microsoft.com/office/officeart/2005/8/layout/hierarchy6"/>
    <dgm:cxn modelId="{07CED823-46C2-4D3A-BB28-5DA6699B1099}" type="presParOf" srcId="{C5F54C0C-ED83-4CE9-B88B-3E2ED96CEEA9}" destId="{733D240F-A062-4E1D-BF6C-C4943EF1F350}" srcOrd="1" destOrd="0" presId="urn:microsoft.com/office/officeart/2005/8/layout/hierarchy6"/>
    <dgm:cxn modelId="{00C5FF11-D1AE-4534-90CA-FA6C0A47CFDE}" type="presParOf" srcId="{733D240F-A062-4E1D-BF6C-C4943EF1F350}" destId="{3CFE0B53-3434-4D8F-BCEC-54DA30BF5F20}" srcOrd="0" destOrd="0" presId="urn:microsoft.com/office/officeart/2005/8/layout/hierarchy6"/>
    <dgm:cxn modelId="{855F05B6-C48A-49CD-93F4-DEF028B8C477}" type="presParOf" srcId="{733D240F-A062-4E1D-BF6C-C4943EF1F350}" destId="{7ED16C14-F900-4A24-A7D1-DD4A9D3A8B55}" srcOrd="1" destOrd="0" presId="urn:microsoft.com/office/officeart/2005/8/layout/hierarchy6"/>
    <dgm:cxn modelId="{145C5A12-B9D6-43B9-A5CC-E3E10D2A8FF2}" type="presParOf" srcId="{7ED16C14-F900-4A24-A7D1-DD4A9D3A8B55}" destId="{E209C0D1-49F9-4567-A98E-36741D2A008D}" srcOrd="0" destOrd="0" presId="urn:microsoft.com/office/officeart/2005/8/layout/hierarchy6"/>
    <dgm:cxn modelId="{4BCD0D4F-5CAD-4F2D-8142-7937E9E13782}" type="presParOf" srcId="{7ED16C14-F900-4A24-A7D1-DD4A9D3A8B55}" destId="{1EA7081E-88BA-4EE1-A965-89C2265165F2}" srcOrd="1" destOrd="0" presId="urn:microsoft.com/office/officeart/2005/8/layout/hierarchy6"/>
    <dgm:cxn modelId="{5FFE87A9-E035-4979-BD91-D8E92286D5A0}" type="presParOf" srcId="{733D240F-A062-4E1D-BF6C-C4943EF1F350}" destId="{002C27A7-5B2B-41D0-9A89-15AE887B9DFD}" srcOrd="2" destOrd="0" presId="urn:microsoft.com/office/officeart/2005/8/layout/hierarchy6"/>
    <dgm:cxn modelId="{66103BB9-EC7D-4427-A279-5BBD4151BAF4}" type="presParOf" srcId="{733D240F-A062-4E1D-BF6C-C4943EF1F350}" destId="{3860D3A5-1EFD-4238-9A26-EE5F6CF2F35D}" srcOrd="3" destOrd="0" presId="urn:microsoft.com/office/officeart/2005/8/layout/hierarchy6"/>
    <dgm:cxn modelId="{091FB120-CB8D-4399-8EE8-833EE2DD6336}" type="presParOf" srcId="{3860D3A5-1EFD-4238-9A26-EE5F6CF2F35D}" destId="{3EE4422E-30C4-419E-863F-FC7FA0FDA5B3}" srcOrd="0" destOrd="0" presId="urn:microsoft.com/office/officeart/2005/8/layout/hierarchy6"/>
    <dgm:cxn modelId="{33FD7CF1-3A3B-4A3E-9845-C72E50B10330}" type="presParOf" srcId="{3860D3A5-1EFD-4238-9A26-EE5F6CF2F35D}" destId="{8C047BF2-9D04-478E-89A8-D6A049F02648}" srcOrd="1" destOrd="0" presId="urn:microsoft.com/office/officeart/2005/8/layout/hierarchy6"/>
    <dgm:cxn modelId="{04FFB411-2265-4C31-88F2-C3968495DD52}" type="presParOf" srcId="{733D240F-A062-4E1D-BF6C-C4943EF1F350}" destId="{8331DFA2-3C7A-4E29-804D-E0F709786EE1}" srcOrd="4" destOrd="0" presId="urn:microsoft.com/office/officeart/2005/8/layout/hierarchy6"/>
    <dgm:cxn modelId="{7DCBE5CC-330A-4D13-8924-C3CA7FC7CE9C}" type="presParOf" srcId="{733D240F-A062-4E1D-BF6C-C4943EF1F350}" destId="{56683EE8-FB16-4853-9A56-DD338F79B392}" srcOrd="5" destOrd="0" presId="urn:microsoft.com/office/officeart/2005/8/layout/hierarchy6"/>
    <dgm:cxn modelId="{F5AF639F-21FF-45DA-A250-7C63AE738AA1}" type="presParOf" srcId="{56683EE8-FB16-4853-9A56-DD338F79B392}" destId="{3FAA6C02-24E7-4971-A98C-28A1373EF624}" srcOrd="0" destOrd="0" presId="urn:microsoft.com/office/officeart/2005/8/layout/hierarchy6"/>
    <dgm:cxn modelId="{6C0840AA-3C7D-494E-9055-1C760779950C}" type="presParOf" srcId="{56683EE8-FB16-4853-9A56-DD338F79B392}" destId="{D283480B-CAEC-4B22-B9F2-CADBAC0AC422}" srcOrd="1" destOrd="0" presId="urn:microsoft.com/office/officeart/2005/8/layout/hierarchy6"/>
    <dgm:cxn modelId="{3BEC274B-8497-4D0C-A93E-8A56C3C158D5}" type="presParOf" srcId="{AB80D328-B743-458A-BFC6-4E353E4DBFF8}" destId="{741F6EE4-560F-45B4-B03B-4A8BE5CC8767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A294EC-572D-4218-A365-B48C42AA1A43}" type="doc">
      <dgm:prSet loTypeId="urn:microsoft.com/office/officeart/2005/8/layout/hList3" loCatId="list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3DE5077-A809-4908-B9B1-6BA42F218A52}">
      <dgm:prSet phldrT="[Текст]"/>
      <dgm:spPr/>
      <dgm:t>
        <a:bodyPr/>
        <a:lstStyle/>
        <a:p>
          <a:r>
            <a:rPr lang="kk-KZ" b="1" dirty="0">
              <a:latin typeface="Times New Roman" pitchFamily="18" charset="0"/>
              <a:cs typeface="Times New Roman" pitchFamily="18" charset="0"/>
            </a:rPr>
            <a:t>Себептерін нақты сандық және теориялық критерийлер бойынша негіздесем</a:t>
          </a:r>
          <a:r>
            <a:rPr lang="ru-RU" dirty="0"/>
            <a:t>:</a:t>
          </a:r>
        </a:p>
      </dgm:t>
    </dgm:pt>
    <dgm:pt modelId="{4897CD3E-C752-45DD-B4FB-4539C09CC573}" type="parTrans" cxnId="{B47C24EE-5FA2-41B1-A909-1C0D2442920D}">
      <dgm:prSet/>
      <dgm:spPr/>
      <dgm:t>
        <a:bodyPr/>
        <a:lstStyle/>
        <a:p>
          <a:endParaRPr lang="ru-RU"/>
        </a:p>
      </dgm:t>
    </dgm:pt>
    <dgm:pt modelId="{F687607D-ADAE-4DD8-AD0F-9EB410A77195}" type="sibTrans" cxnId="{B47C24EE-5FA2-41B1-A909-1C0D2442920D}">
      <dgm:prSet/>
      <dgm:spPr/>
      <dgm:t>
        <a:bodyPr/>
        <a:lstStyle/>
        <a:p>
          <a:endParaRPr lang="ru-RU"/>
        </a:p>
      </dgm:t>
    </dgm:pt>
    <dgm:pt modelId="{0A63159B-AE99-42B9-8B84-21E1C4C8B1BC}">
      <dgm:prSet phldrT="[Текст]" custT="1"/>
      <dgm:spPr/>
      <dgm:t>
        <a:bodyPr/>
        <a:lstStyle/>
        <a:p>
          <a:r>
            <a:rPr lang="ru-RU" sz="1700" dirty="0">
              <a:latin typeface="Times New Roman" pitchFamily="18" charset="0"/>
              <a:cs typeface="Times New Roman" pitchFamily="18" charset="0"/>
            </a:rPr>
            <a:t>«</a:t>
          </a:r>
          <a:r>
            <a:rPr lang="ru-RU" sz="1700" dirty="0" err="1">
              <a:latin typeface="Times New Roman" pitchFamily="18" charset="0"/>
              <a:cs typeface="Times New Roman" pitchFamily="18" charset="0"/>
            </a:rPr>
            <a:t>Газпромның</a:t>
          </a:r>
          <a:r>
            <a:rPr lang="ru-RU" sz="1700" dirty="0">
              <a:latin typeface="Times New Roman" pitchFamily="18" charset="0"/>
              <a:cs typeface="Times New Roman" pitchFamily="18" charset="0"/>
            </a:rPr>
            <a:t>» </a:t>
          </a:r>
          <a:r>
            <a:rPr lang="ru-RU" sz="1700" dirty="0" err="1">
              <a:latin typeface="Times New Roman" pitchFamily="18" charset="0"/>
              <a:cs typeface="Times New Roman" pitchFamily="18" charset="0"/>
            </a:rPr>
            <a:t>Ресейдегі</a:t>
          </a:r>
          <a:r>
            <a:rPr lang="ru-RU" sz="1700" dirty="0">
              <a:latin typeface="Times New Roman" pitchFamily="18" charset="0"/>
              <a:cs typeface="Times New Roman" pitchFamily="18" charset="0"/>
            </a:rPr>
            <a:t> газ </a:t>
          </a:r>
          <a:r>
            <a:rPr lang="ru-RU" sz="1700" dirty="0" err="1">
              <a:latin typeface="Times New Roman" pitchFamily="18" charset="0"/>
              <a:cs typeface="Times New Roman" pitchFamily="18" charset="0"/>
            </a:rPr>
            <a:t>қорындағы</a:t>
          </a:r>
          <a:r>
            <a:rPr lang="ru-RU" sz="1700" dirty="0">
              <a:latin typeface="Times New Roman" pitchFamily="18" charset="0"/>
              <a:cs typeface="Times New Roman" pitchFamily="18" charset="0"/>
            </a:rPr>
            <a:t> </a:t>
          </a:r>
          <a:r>
            <a:rPr lang="kk-KZ" sz="1700" dirty="0">
              <a:latin typeface="Times New Roman" pitchFamily="18" charset="0"/>
              <a:cs typeface="Times New Roman" pitchFamily="18" charset="0"/>
            </a:rPr>
            <a:t>үлесі </a:t>
          </a:r>
          <a:r>
            <a:rPr lang="ru-RU" sz="1700" dirty="0">
              <a:latin typeface="Times New Roman" pitchFamily="18" charset="0"/>
              <a:cs typeface="Times New Roman" pitchFamily="18" charset="0"/>
            </a:rPr>
            <a:t>- 72%. «Газпром» </a:t>
          </a:r>
          <a:r>
            <a:rPr lang="ru-RU" sz="1700" dirty="0" err="1">
              <a:latin typeface="Times New Roman" pitchFamily="18" charset="0"/>
              <a:cs typeface="Times New Roman" pitchFamily="18" charset="0"/>
            </a:rPr>
            <a:t>ресейлік</a:t>
          </a:r>
          <a:r>
            <a:rPr lang="ru-RU" sz="1700" dirty="0">
              <a:latin typeface="Times New Roman" pitchFamily="18" charset="0"/>
              <a:cs typeface="Times New Roman" pitchFamily="18" charset="0"/>
            </a:rPr>
            <a:t> газ </a:t>
          </a:r>
          <a:r>
            <a:rPr lang="ru-RU" sz="1700" dirty="0" err="1">
              <a:latin typeface="Times New Roman" pitchFamily="18" charset="0"/>
              <a:cs typeface="Times New Roman" pitchFamily="18" charset="0"/>
            </a:rPr>
            <a:t>өндірісінің</a:t>
          </a:r>
          <a:r>
            <a:rPr lang="ru-RU" sz="1700" dirty="0">
              <a:latin typeface="Times New Roman" pitchFamily="18" charset="0"/>
              <a:cs typeface="Times New Roman" pitchFamily="18" charset="0"/>
            </a:rPr>
            <a:t> 68% </a:t>
          </a:r>
          <a:r>
            <a:rPr lang="ru-RU" sz="1700" dirty="0" err="1">
              <a:latin typeface="Times New Roman" pitchFamily="18" charset="0"/>
              <a:cs typeface="Times New Roman" pitchFamily="18" charset="0"/>
            </a:rPr>
            <a:t>құрайды</a:t>
          </a:r>
          <a:r>
            <a:rPr lang="ru-RU" sz="17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.</a:t>
          </a:r>
          <a:endParaRPr lang="ru-RU" sz="1600" dirty="0"/>
        </a:p>
      </dgm:t>
    </dgm:pt>
    <dgm:pt modelId="{883D5A4B-4F4A-4F2D-A786-BEA6E28124D4}" type="parTrans" cxnId="{E5778ABE-1FDD-4EEC-890A-26EBBFD7BE91}">
      <dgm:prSet/>
      <dgm:spPr/>
      <dgm:t>
        <a:bodyPr/>
        <a:lstStyle/>
        <a:p>
          <a:endParaRPr lang="ru-RU"/>
        </a:p>
      </dgm:t>
    </dgm:pt>
    <dgm:pt modelId="{828E696A-52AB-44CD-B68D-6180487E7A70}" type="sibTrans" cxnId="{E5778ABE-1FDD-4EEC-890A-26EBBFD7BE91}">
      <dgm:prSet/>
      <dgm:spPr/>
      <dgm:t>
        <a:bodyPr/>
        <a:lstStyle/>
        <a:p>
          <a:endParaRPr lang="ru-RU"/>
        </a:p>
      </dgm:t>
    </dgm:pt>
    <dgm:pt modelId="{6A8AB9CE-AE87-40BC-8D7C-A6CB7C74A503}">
      <dgm:prSet phldrT="[Текст]"/>
      <dgm:spPr/>
      <dgm:t>
        <a:bodyPr/>
        <a:lstStyle/>
        <a:p>
          <a:r>
            <a:rPr lang="ru-RU" dirty="0">
              <a:sym typeface="Wingdings"/>
            </a:rPr>
            <a:t>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Нарықтағы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үлесі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өте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үлкен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компанияның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болуы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;</a:t>
          </a:r>
        </a:p>
        <a:p>
          <a:r>
            <a:rPr lang="ru-RU" dirty="0">
              <a:latin typeface="Times New Roman" pitchFamily="18" charset="0"/>
              <a:cs typeface="Times New Roman" pitchFamily="18" charset="0"/>
              <a:sym typeface="Wingdings"/>
            </a:rPr>
            <a:t></a:t>
          </a:r>
          <a:r>
            <a:rPr lang="kk-KZ" dirty="0">
              <a:latin typeface="Times New Roman" pitchFamily="18" charset="0"/>
              <a:cs typeface="Times New Roman" pitchFamily="18" charset="0"/>
            </a:rPr>
            <a:t>компанияның нарықтағы бағаға әсер ете алуы;</a:t>
          </a:r>
          <a:endParaRPr lang="ru-RU" dirty="0">
            <a:latin typeface="Times New Roman" pitchFamily="18" charset="0"/>
            <a:cs typeface="Times New Roman" pitchFamily="18" charset="0"/>
          </a:endParaRPr>
        </a:p>
        <a:p>
          <a:r>
            <a:rPr lang="ru-RU" dirty="0">
              <a:latin typeface="Times New Roman" pitchFamily="18" charset="0"/>
              <a:cs typeface="Times New Roman" pitchFamily="18" charset="0"/>
              <a:sym typeface="Wingdings"/>
            </a:rPr>
            <a:t>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басқа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фирмалардың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нарыққа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шығуда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белгілі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бір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кедергілердің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болуы</a:t>
          </a:r>
          <a:r>
            <a:rPr lang="ru-RU" dirty="0"/>
            <a:t>.</a:t>
          </a:r>
        </a:p>
      </dgm:t>
    </dgm:pt>
    <dgm:pt modelId="{89350A87-F44C-4A9C-B73B-EFFD9157A460}" type="parTrans" cxnId="{740BB5C2-4AA1-4FC8-B218-63B00E6ED66F}">
      <dgm:prSet/>
      <dgm:spPr/>
      <dgm:t>
        <a:bodyPr/>
        <a:lstStyle/>
        <a:p>
          <a:endParaRPr lang="ru-RU"/>
        </a:p>
      </dgm:t>
    </dgm:pt>
    <dgm:pt modelId="{E2BBE97F-0017-4B78-A2F8-F3C59C3F1125}" type="sibTrans" cxnId="{740BB5C2-4AA1-4FC8-B218-63B00E6ED66F}">
      <dgm:prSet/>
      <dgm:spPr/>
      <dgm:t>
        <a:bodyPr/>
        <a:lstStyle/>
        <a:p>
          <a:endParaRPr lang="ru-RU"/>
        </a:p>
      </dgm:t>
    </dgm:pt>
    <dgm:pt modelId="{5C1936BA-A6C0-4E0B-83A3-D1D3254C368A}" type="pres">
      <dgm:prSet presAssocID="{DAA294EC-572D-4218-A365-B48C42AA1A43}" presName="composite" presStyleCnt="0">
        <dgm:presLayoutVars>
          <dgm:chMax val="1"/>
          <dgm:dir/>
          <dgm:resizeHandles val="exact"/>
        </dgm:presLayoutVars>
      </dgm:prSet>
      <dgm:spPr/>
    </dgm:pt>
    <dgm:pt modelId="{1F5679B1-496B-4E46-9B88-A31A87297F35}" type="pres">
      <dgm:prSet presAssocID="{73DE5077-A809-4908-B9B1-6BA42F218A52}" presName="roof" presStyleLbl="dkBgShp" presStyleIdx="0" presStyleCnt="2" custScaleY="78546"/>
      <dgm:spPr/>
    </dgm:pt>
    <dgm:pt modelId="{99CDD681-10C9-4102-9DB4-3770A075BBAB}" type="pres">
      <dgm:prSet presAssocID="{73DE5077-A809-4908-B9B1-6BA42F218A52}" presName="pillars" presStyleCnt="0"/>
      <dgm:spPr/>
    </dgm:pt>
    <dgm:pt modelId="{15499178-568E-460E-84BD-248EB575D138}" type="pres">
      <dgm:prSet presAssocID="{73DE5077-A809-4908-B9B1-6BA42F218A52}" presName="pillar1" presStyleLbl="node1" presStyleIdx="0" presStyleCnt="2" custLinFactNeighborY="-3922">
        <dgm:presLayoutVars>
          <dgm:bulletEnabled val="1"/>
        </dgm:presLayoutVars>
      </dgm:prSet>
      <dgm:spPr/>
    </dgm:pt>
    <dgm:pt modelId="{5B41246C-0DD9-4497-81A7-5A9DDF811E1B}" type="pres">
      <dgm:prSet presAssocID="{6A8AB9CE-AE87-40BC-8D7C-A6CB7C74A503}" presName="pillarX" presStyleLbl="node1" presStyleIdx="1" presStyleCnt="2" custLinFactNeighborX="0" custLinFactNeighborY="-3922">
        <dgm:presLayoutVars>
          <dgm:bulletEnabled val="1"/>
        </dgm:presLayoutVars>
      </dgm:prSet>
      <dgm:spPr/>
    </dgm:pt>
    <dgm:pt modelId="{D5E42FA5-CC73-4655-857A-242AD6A1A8DB}" type="pres">
      <dgm:prSet presAssocID="{73DE5077-A809-4908-B9B1-6BA42F218A52}" presName="base" presStyleLbl="dkBgShp" presStyleIdx="1" presStyleCnt="2" custLinFactNeighborY="-26413"/>
      <dgm:spPr/>
    </dgm:pt>
  </dgm:ptLst>
  <dgm:cxnLst>
    <dgm:cxn modelId="{1B30F34C-1633-4EE2-BED9-822D0083FFAF}" type="presOf" srcId="{DAA294EC-572D-4218-A365-B48C42AA1A43}" destId="{5C1936BA-A6C0-4E0B-83A3-D1D3254C368A}" srcOrd="0" destOrd="0" presId="urn:microsoft.com/office/officeart/2005/8/layout/hList3"/>
    <dgm:cxn modelId="{345CA64D-E167-45E3-AB0E-BE14994B5A7B}" type="presOf" srcId="{0A63159B-AE99-42B9-8B84-21E1C4C8B1BC}" destId="{15499178-568E-460E-84BD-248EB575D138}" srcOrd="0" destOrd="0" presId="urn:microsoft.com/office/officeart/2005/8/layout/hList3"/>
    <dgm:cxn modelId="{EDA6BEAF-7D67-409A-9BA5-58DE1EDF1506}" type="presOf" srcId="{6A8AB9CE-AE87-40BC-8D7C-A6CB7C74A503}" destId="{5B41246C-0DD9-4497-81A7-5A9DDF811E1B}" srcOrd="0" destOrd="0" presId="urn:microsoft.com/office/officeart/2005/8/layout/hList3"/>
    <dgm:cxn modelId="{E5778ABE-1FDD-4EEC-890A-26EBBFD7BE91}" srcId="{73DE5077-A809-4908-B9B1-6BA42F218A52}" destId="{0A63159B-AE99-42B9-8B84-21E1C4C8B1BC}" srcOrd="0" destOrd="0" parTransId="{883D5A4B-4F4A-4F2D-A786-BEA6E28124D4}" sibTransId="{828E696A-52AB-44CD-B68D-6180487E7A70}"/>
    <dgm:cxn modelId="{740BB5C2-4AA1-4FC8-B218-63B00E6ED66F}" srcId="{73DE5077-A809-4908-B9B1-6BA42F218A52}" destId="{6A8AB9CE-AE87-40BC-8D7C-A6CB7C74A503}" srcOrd="1" destOrd="0" parTransId="{89350A87-F44C-4A9C-B73B-EFFD9157A460}" sibTransId="{E2BBE97F-0017-4B78-A2F8-F3C59C3F1125}"/>
    <dgm:cxn modelId="{B9AEF1C3-BF8B-48FB-B579-17F466CFA9F8}" type="presOf" srcId="{73DE5077-A809-4908-B9B1-6BA42F218A52}" destId="{1F5679B1-496B-4E46-9B88-A31A87297F35}" srcOrd="0" destOrd="0" presId="urn:microsoft.com/office/officeart/2005/8/layout/hList3"/>
    <dgm:cxn modelId="{B47C24EE-5FA2-41B1-A909-1C0D2442920D}" srcId="{DAA294EC-572D-4218-A365-B48C42AA1A43}" destId="{73DE5077-A809-4908-B9B1-6BA42F218A52}" srcOrd="0" destOrd="0" parTransId="{4897CD3E-C752-45DD-B4FB-4539C09CC573}" sibTransId="{F687607D-ADAE-4DD8-AD0F-9EB410A77195}"/>
    <dgm:cxn modelId="{F2CAEE2E-65A7-4EB3-9F74-A13B2E061322}" type="presParOf" srcId="{5C1936BA-A6C0-4E0B-83A3-D1D3254C368A}" destId="{1F5679B1-496B-4E46-9B88-A31A87297F35}" srcOrd="0" destOrd="0" presId="urn:microsoft.com/office/officeart/2005/8/layout/hList3"/>
    <dgm:cxn modelId="{60F2F5D7-BE76-43B3-9457-2463073D15EB}" type="presParOf" srcId="{5C1936BA-A6C0-4E0B-83A3-D1D3254C368A}" destId="{99CDD681-10C9-4102-9DB4-3770A075BBAB}" srcOrd="1" destOrd="0" presId="urn:microsoft.com/office/officeart/2005/8/layout/hList3"/>
    <dgm:cxn modelId="{054076CD-33CB-4461-94AD-72BFB252F1EA}" type="presParOf" srcId="{99CDD681-10C9-4102-9DB4-3770A075BBAB}" destId="{15499178-568E-460E-84BD-248EB575D138}" srcOrd="0" destOrd="0" presId="urn:microsoft.com/office/officeart/2005/8/layout/hList3"/>
    <dgm:cxn modelId="{179B16D2-7F96-403F-91B0-812413218CCF}" type="presParOf" srcId="{99CDD681-10C9-4102-9DB4-3770A075BBAB}" destId="{5B41246C-0DD9-4497-81A7-5A9DDF811E1B}" srcOrd="1" destOrd="0" presId="urn:microsoft.com/office/officeart/2005/8/layout/hList3"/>
    <dgm:cxn modelId="{45292FBD-C378-4475-B058-2B153D179219}" type="presParOf" srcId="{5C1936BA-A6C0-4E0B-83A3-D1D3254C368A}" destId="{D5E42FA5-CC73-4655-857A-242AD6A1A8D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B1BED5-BA85-4ED4-B4BE-F3B043919692}" type="doc">
      <dgm:prSet loTypeId="urn:microsoft.com/office/officeart/2005/8/layout/pyramid2" loCatId="list" qsTypeId="urn:microsoft.com/office/officeart/2005/8/quickstyle/simple1" qsCatId="simple" csTypeId="urn:microsoft.com/office/officeart/2005/8/colors/colorful4" csCatId="colorful" phldr="1"/>
      <dgm:spPr/>
    </dgm:pt>
    <dgm:pt modelId="{CB36E285-775A-4A1D-A32A-F3EE634324E8}">
      <dgm:prSet phldrT="[Текст]" custT="1"/>
      <dgm:spPr/>
      <dgm:t>
        <a:bodyPr/>
        <a:lstStyle/>
        <a:p>
          <a:r>
            <a:rPr lang="kk-KZ" sz="1500" dirty="0">
              <a:latin typeface="Times New Roman" pitchFamily="18" charset="0"/>
              <a:cs typeface="Times New Roman" pitchFamily="18" charset="0"/>
            </a:rPr>
            <a:t>Тағы басқа кішігірім фирмалар</a:t>
          </a:r>
        </a:p>
      </dgm:t>
    </dgm:pt>
    <dgm:pt modelId="{E5A7B1C7-EFFF-4316-8F81-6EA3128510BF}" type="parTrans" cxnId="{D1CC2B82-4938-4318-A343-69CCABDA9C16}">
      <dgm:prSet/>
      <dgm:spPr/>
      <dgm:t>
        <a:bodyPr/>
        <a:lstStyle/>
        <a:p>
          <a:endParaRPr lang="ru-RU"/>
        </a:p>
      </dgm:t>
    </dgm:pt>
    <dgm:pt modelId="{DDB90CEB-7E8B-49E2-9BD5-3B83C9DB96CA}" type="sibTrans" cxnId="{D1CC2B82-4938-4318-A343-69CCABDA9C16}">
      <dgm:prSet/>
      <dgm:spPr/>
      <dgm:t>
        <a:bodyPr/>
        <a:lstStyle/>
        <a:p>
          <a:endParaRPr lang="ru-RU"/>
        </a:p>
      </dgm:t>
    </dgm:pt>
    <dgm:pt modelId="{35CAB788-6A67-4AC6-82FD-71C7E1BAD04C}">
      <dgm:prSet phldrT="[Текст]" custT="1"/>
      <dgm:spPr/>
      <dgm:t>
        <a:bodyPr/>
        <a:lstStyle/>
        <a:p>
          <a:r>
            <a:rPr lang="kk-KZ" sz="1500" dirty="0">
              <a:latin typeface="Times New Roman" pitchFamily="18" charset="0"/>
              <a:cs typeface="Times New Roman" pitchFamily="18" charset="0"/>
            </a:rPr>
            <a:t>«Роснефть» (7,46%)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01BBF53B-6CFA-4703-87FC-C4248DF94611}" type="parTrans" cxnId="{3E3B4D7A-02D8-4F0C-8179-5209062C5E15}">
      <dgm:prSet/>
      <dgm:spPr/>
      <dgm:t>
        <a:bodyPr/>
        <a:lstStyle/>
        <a:p>
          <a:endParaRPr lang="ru-RU"/>
        </a:p>
      </dgm:t>
    </dgm:pt>
    <dgm:pt modelId="{B4887656-F157-4511-B565-77D342A30D90}" type="sibTrans" cxnId="{3E3B4D7A-02D8-4F0C-8179-5209062C5E15}">
      <dgm:prSet/>
      <dgm:spPr/>
      <dgm:t>
        <a:bodyPr/>
        <a:lstStyle/>
        <a:p>
          <a:endParaRPr lang="ru-RU"/>
        </a:p>
      </dgm:t>
    </dgm:pt>
    <dgm:pt modelId="{623B97E9-7954-43A3-8878-43B6F7890E52}">
      <dgm:prSet phldrT="[Текст]" custT="1"/>
      <dgm:spPr/>
      <dgm:t>
        <a:bodyPr/>
        <a:lstStyle/>
        <a:p>
          <a:r>
            <a:rPr lang="ru-RU" sz="1500" dirty="0">
              <a:latin typeface="Times New Roman" pitchFamily="18" charset="0"/>
              <a:cs typeface="Times New Roman" pitchFamily="18" charset="0"/>
            </a:rPr>
            <a:t>«</a:t>
          </a:r>
          <a:r>
            <a:rPr lang="kk-KZ" sz="1500" dirty="0">
              <a:latin typeface="Times New Roman" pitchFamily="18" charset="0"/>
              <a:cs typeface="Times New Roman" pitchFamily="18" charset="0"/>
            </a:rPr>
            <a:t>Газпром» </a:t>
          </a:r>
          <a:r>
            <a:rPr lang="ru-RU" sz="1500" dirty="0">
              <a:latin typeface="Times New Roman" pitchFamily="18" charset="0"/>
              <a:cs typeface="Times New Roman" pitchFamily="18" charset="0"/>
            </a:rPr>
            <a:t>(72%)</a:t>
          </a:r>
        </a:p>
      </dgm:t>
    </dgm:pt>
    <dgm:pt modelId="{5EC6B6BA-C817-4AF3-AB76-0EE0075A9250}" type="parTrans" cxnId="{DDE6E917-3FD9-45D7-B6B9-B5B1C768FEE7}">
      <dgm:prSet/>
      <dgm:spPr/>
      <dgm:t>
        <a:bodyPr/>
        <a:lstStyle/>
        <a:p>
          <a:endParaRPr lang="ru-RU"/>
        </a:p>
      </dgm:t>
    </dgm:pt>
    <dgm:pt modelId="{17DC1ABD-4A81-4FDB-9168-2B6D7690E00B}" type="sibTrans" cxnId="{DDE6E917-3FD9-45D7-B6B9-B5B1C768FEE7}">
      <dgm:prSet/>
      <dgm:spPr/>
      <dgm:t>
        <a:bodyPr/>
        <a:lstStyle/>
        <a:p>
          <a:endParaRPr lang="ru-RU"/>
        </a:p>
      </dgm:t>
    </dgm:pt>
    <dgm:pt modelId="{BF18C76A-1EE3-4D1D-BC32-AA2C16DF8914}">
      <dgm:prSet custT="1"/>
      <dgm:spPr/>
      <dgm:t>
        <a:bodyPr/>
        <a:lstStyle/>
        <a:p>
          <a:r>
            <a:rPr lang="ru-RU" sz="1500" b="0" i="0" dirty="0">
              <a:latin typeface="Times New Roman" pitchFamily="18" charset="0"/>
              <a:cs typeface="Times New Roman" pitchFamily="18" charset="0"/>
            </a:rPr>
            <a:t>«</a:t>
          </a:r>
          <a:r>
            <a:rPr lang="ru-RU" sz="1500" b="0" i="0" dirty="0" err="1">
              <a:latin typeface="Times New Roman" pitchFamily="18" charset="0"/>
              <a:cs typeface="Times New Roman" pitchFamily="18" charset="0"/>
            </a:rPr>
            <a:t>Новатэк</a:t>
          </a:r>
          <a:r>
            <a:rPr lang="ru-RU" sz="1500" b="0" i="0" dirty="0">
              <a:latin typeface="Times New Roman" pitchFamily="18" charset="0"/>
              <a:cs typeface="Times New Roman" pitchFamily="18" charset="0"/>
            </a:rPr>
            <a:t>» (8,56%)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20075911-B19B-404A-B2CF-7EEB0832A207}" type="parTrans" cxnId="{84C48CD9-93D5-4A31-9F81-2DC1BFC5AFB8}">
      <dgm:prSet/>
      <dgm:spPr/>
      <dgm:t>
        <a:bodyPr/>
        <a:lstStyle/>
        <a:p>
          <a:endParaRPr lang="ru-RU"/>
        </a:p>
      </dgm:t>
    </dgm:pt>
    <dgm:pt modelId="{20F68702-0E85-41B8-A818-C21180CF82B3}" type="sibTrans" cxnId="{84C48CD9-93D5-4A31-9F81-2DC1BFC5AFB8}">
      <dgm:prSet/>
      <dgm:spPr/>
      <dgm:t>
        <a:bodyPr/>
        <a:lstStyle/>
        <a:p>
          <a:endParaRPr lang="ru-RU"/>
        </a:p>
      </dgm:t>
    </dgm:pt>
    <dgm:pt modelId="{4CF28DB5-453B-4C5F-BA89-DE4FC524FFCE}">
      <dgm:prSet custT="1"/>
      <dgm:spPr/>
      <dgm:t>
        <a:bodyPr/>
        <a:lstStyle/>
        <a:p>
          <a:r>
            <a:rPr lang="kk-KZ" sz="1500" dirty="0">
              <a:latin typeface="Times New Roman" pitchFamily="18" charset="0"/>
              <a:cs typeface="Times New Roman" pitchFamily="18" charset="0"/>
            </a:rPr>
            <a:t>«Лукойл» (3,73%)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98317A8C-156D-456F-A4EB-D0368FC832A7}" type="parTrans" cxnId="{F41D4718-880E-4FD6-B424-FCEADC7DD071}">
      <dgm:prSet/>
      <dgm:spPr/>
      <dgm:t>
        <a:bodyPr/>
        <a:lstStyle/>
        <a:p>
          <a:endParaRPr lang="ru-RU"/>
        </a:p>
      </dgm:t>
    </dgm:pt>
    <dgm:pt modelId="{EDC3DF68-E2E6-4A27-8567-31CDDFBC2DFC}" type="sibTrans" cxnId="{F41D4718-880E-4FD6-B424-FCEADC7DD071}">
      <dgm:prSet/>
      <dgm:spPr/>
      <dgm:t>
        <a:bodyPr/>
        <a:lstStyle/>
        <a:p>
          <a:endParaRPr lang="ru-RU"/>
        </a:p>
      </dgm:t>
    </dgm:pt>
    <dgm:pt modelId="{2D48D27C-8D96-4E1E-B58F-166DAA8154AA}" type="pres">
      <dgm:prSet presAssocID="{91B1BED5-BA85-4ED4-B4BE-F3B043919692}" presName="compositeShape" presStyleCnt="0">
        <dgm:presLayoutVars>
          <dgm:dir/>
          <dgm:resizeHandles/>
        </dgm:presLayoutVars>
      </dgm:prSet>
      <dgm:spPr/>
    </dgm:pt>
    <dgm:pt modelId="{2D379DB3-2C28-4979-B78D-F25CA22DA506}" type="pres">
      <dgm:prSet presAssocID="{91B1BED5-BA85-4ED4-B4BE-F3B043919692}" presName="pyramid" presStyleLbl="node1" presStyleIdx="0" presStyleCnt="1"/>
      <dgm:spPr/>
    </dgm:pt>
    <dgm:pt modelId="{1E9B6172-CCA8-4488-BE52-1230CC3BD1C5}" type="pres">
      <dgm:prSet presAssocID="{91B1BED5-BA85-4ED4-B4BE-F3B043919692}" presName="theList" presStyleCnt="0"/>
      <dgm:spPr/>
    </dgm:pt>
    <dgm:pt modelId="{298C442E-DF11-4A11-B464-40CBCE7C9CCF}" type="pres">
      <dgm:prSet presAssocID="{CB36E285-775A-4A1D-A32A-F3EE634324E8}" presName="aNode" presStyleLbl="fgAcc1" presStyleIdx="0" presStyleCnt="5">
        <dgm:presLayoutVars>
          <dgm:bulletEnabled val="1"/>
        </dgm:presLayoutVars>
      </dgm:prSet>
      <dgm:spPr/>
    </dgm:pt>
    <dgm:pt modelId="{62BE277C-44F4-4C96-A8D8-EBFF58DF347F}" type="pres">
      <dgm:prSet presAssocID="{CB36E285-775A-4A1D-A32A-F3EE634324E8}" presName="aSpace" presStyleCnt="0"/>
      <dgm:spPr/>
    </dgm:pt>
    <dgm:pt modelId="{48237854-A7D2-4EAC-8947-D55A987CCE36}" type="pres">
      <dgm:prSet presAssocID="{4CF28DB5-453B-4C5F-BA89-DE4FC524FFCE}" presName="aNode" presStyleLbl="fgAcc1" presStyleIdx="1" presStyleCnt="5">
        <dgm:presLayoutVars>
          <dgm:bulletEnabled val="1"/>
        </dgm:presLayoutVars>
      </dgm:prSet>
      <dgm:spPr/>
    </dgm:pt>
    <dgm:pt modelId="{727F4E4A-41F8-49A6-ACBE-943865784EC6}" type="pres">
      <dgm:prSet presAssocID="{4CF28DB5-453B-4C5F-BA89-DE4FC524FFCE}" presName="aSpace" presStyleCnt="0"/>
      <dgm:spPr/>
    </dgm:pt>
    <dgm:pt modelId="{AED57809-F686-498A-9871-FAD624BB42A2}" type="pres">
      <dgm:prSet presAssocID="{35CAB788-6A67-4AC6-82FD-71C7E1BAD04C}" presName="aNode" presStyleLbl="fgAcc1" presStyleIdx="2" presStyleCnt="5">
        <dgm:presLayoutVars>
          <dgm:bulletEnabled val="1"/>
        </dgm:presLayoutVars>
      </dgm:prSet>
      <dgm:spPr/>
    </dgm:pt>
    <dgm:pt modelId="{A828C051-160F-49AB-A6BF-B43FAD9B02EB}" type="pres">
      <dgm:prSet presAssocID="{35CAB788-6A67-4AC6-82FD-71C7E1BAD04C}" presName="aSpace" presStyleCnt="0"/>
      <dgm:spPr/>
    </dgm:pt>
    <dgm:pt modelId="{622A3656-02E8-4540-8EA7-A841C82DBAEE}" type="pres">
      <dgm:prSet presAssocID="{BF18C76A-1EE3-4D1D-BC32-AA2C16DF8914}" presName="aNode" presStyleLbl="fgAcc1" presStyleIdx="3" presStyleCnt="5">
        <dgm:presLayoutVars>
          <dgm:bulletEnabled val="1"/>
        </dgm:presLayoutVars>
      </dgm:prSet>
      <dgm:spPr/>
    </dgm:pt>
    <dgm:pt modelId="{3EEE935E-D220-4E41-A5B9-6A62F13C572E}" type="pres">
      <dgm:prSet presAssocID="{BF18C76A-1EE3-4D1D-BC32-AA2C16DF8914}" presName="aSpace" presStyleCnt="0"/>
      <dgm:spPr/>
    </dgm:pt>
    <dgm:pt modelId="{6E023916-AEFC-4E46-BF9B-B3563BC6B162}" type="pres">
      <dgm:prSet presAssocID="{623B97E9-7954-43A3-8878-43B6F7890E52}" presName="aNode" presStyleLbl="fgAcc1" presStyleIdx="4" presStyleCnt="5">
        <dgm:presLayoutVars>
          <dgm:bulletEnabled val="1"/>
        </dgm:presLayoutVars>
      </dgm:prSet>
      <dgm:spPr/>
    </dgm:pt>
    <dgm:pt modelId="{7ECFC934-0124-43BB-B7C4-F9547497F8BC}" type="pres">
      <dgm:prSet presAssocID="{623B97E9-7954-43A3-8878-43B6F7890E52}" presName="aSpace" presStyleCnt="0"/>
      <dgm:spPr/>
    </dgm:pt>
  </dgm:ptLst>
  <dgm:cxnLst>
    <dgm:cxn modelId="{DDE6E917-3FD9-45D7-B6B9-B5B1C768FEE7}" srcId="{91B1BED5-BA85-4ED4-B4BE-F3B043919692}" destId="{623B97E9-7954-43A3-8878-43B6F7890E52}" srcOrd="4" destOrd="0" parTransId="{5EC6B6BA-C817-4AF3-AB76-0EE0075A9250}" sibTransId="{17DC1ABD-4A81-4FDB-9168-2B6D7690E00B}"/>
    <dgm:cxn modelId="{F41D4718-880E-4FD6-B424-FCEADC7DD071}" srcId="{91B1BED5-BA85-4ED4-B4BE-F3B043919692}" destId="{4CF28DB5-453B-4C5F-BA89-DE4FC524FFCE}" srcOrd="1" destOrd="0" parTransId="{98317A8C-156D-456F-A4EB-D0368FC832A7}" sibTransId="{EDC3DF68-E2E6-4A27-8567-31CDDFBC2DFC}"/>
    <dgm:cxn modelId="{204F741E-54F5-4B21-9282-F63CBC440930}" type="presOf" srcId="{4CF28DB5-453B-4C5F-BA89-DE4FC524FFCE}" destId="{48237854-A7D2-4EAC-8947-D55A987CCE36}" srcOrd="0" destOrd="0" presId="urn:microsoft.com/office/officeart/2005/8/layout/pyramid2"/>
    <dgm:cxn modelId="{2CE59630-1AAD-45D1-974A-45941EF7FEEE}" type="presOf" srcId="{BF18C76A-1EE3-4D1D-BC32-AA2C16DF8914}" destId="{622A3656-02E8-4540-8EA7-A841C82DBAEE}" srcOrd="0" destOrd="0" presId="urn:microsoft.com/office/officeart/2005/8/layout/pyramid2"/>
    <dgm:cxn modelId="{C3036A39-B819-405B-86FA-FC98E8EB4080}" type="presOf" srcId="{623B97E9-7954-43A3-8878-43B6F7890E52}" destId="{6E023916-AEFC-4E46-BF9B-B3563BC6B162}" srcOrd="0" destOrd="0" presId="urn:microsoft.com/office/officeart/2005/8/layout/pyramid2"/>
    <dgm:cxn modelId="{DBC1E23D-0410-43E7-A155-C0F96D2C8B77}" type="presOf" srcId="{91B1BED5-BA85-4ED4-B4BE-F3B043919692}" destId="{2D48D27C-8D96-4E1E-B58F-166DAA8154AA}" srcOrd="0" destOrd="0" presId="urn:microsoft.com/office/officeart/2005/8/layout/pyramid2"/>
    <dgm:cxn modelId="{3E3B4D7A-02D8-4F0C-8179-5209062C5E15}" srcId="{91B1BED5-BA85-4ED4-B4BE-F3B043919692}" destId="{35CAB788-6A67-4AC6-82FD-71C7E1BAD04C}" srcOrd="2" destOrd="0" parTransId="{01BBF53B-6CFA-4703-87FC-C4248DF94611}" sibTransId="{B4887656-F157-4511-B565-77D342A30D90}"/>
    <dgm:cxn modelId="{D1CC2B82-4938-4318-A343-69CCABDA9C16}" srcId="{91B1BED5-BA85-4ED4-B4BE-F3B043919692}" destId="{CB36E285-775A-4A1D-A32A-F3EE634324E8}" srcOrd="0" destOrd="0" parTransId="{E5A7B1C7-EFFF-4316-8F81-6EA3128510BF}" sibTransId="{DDB90CEB-7E8B-49E2-9BD5-3B83C9DB96CA}"/>
    <dgm:cxn modelId="{A2142F8E-BA07-4C04-8E7E-689BA0390AF1}" type="presOf" srcId="{35CAB788-6A67-4AC6-82FD-71C7E1BAD04C}" destId="{AED57809-F686-498A-9871-FAD624BB42A2}" srcOrd="0" destOrd="0" presId="urn:microsoft.com/office/officeart/2005/8/layout/pyramid2"/>
    <dgm:cxn modelId="{84C48CD9-93D5-4A31-9F81-2DC1BFC5AFB8}" srcId="{91B1BED5-BA85-4ED4-B4BE-F3B043919692}" destId="{BF18C76A-1EE3-4D1D-BC32-AA2C16DF8914}" srcOrd="3" destOrd="0" parTransId="{20075911-B19B-404A-B2CF-7EEB0832A207}" sibTransId="{20F68702-0E85-41B8-A818-C21180CF82B3}"/>
    <dgm:cxn modelId="{E400A3F4-FFC0-473A-867E-FE9C992F3F90}" type="presOf" srcId="{CB36E285-775A-4A1D-A32A-F3EE634324E8}" destId="{298C442E-DF11-4A11-B464-40CBCE7C9CCF}" srcOrd="0" destOrd="0" presId="urn:microsoft.com/office/officeart/2005/8/layout/pyramid2"/>
    <dgm:cxn modelId="{1BA69F13-69D4-4D53-8DD9-2CB7996F5B43}" type="presParOf" srcId="{2D48D27C-8D96-4E1E-B58F-166DAA8154AA}" destId="{2D379DB3-2C28-4979-B78D-F25CA22DA506}" srcOrd="0" destOrd="0" presId="urn:microsoft.com/office/officeart/2005/8/layout/pyramid2"/>
    <dgm:cxn modelId="{BF69185C-7D5B-42CA-B7D1-F3F4D55140CC}" type="presParOf" srcId="{2D48D27C-8D96-4E1E-B58F-166DAA8154AA}" destId="{1E9B6172-CCA8-4488-BE52-1230CC3BD1C5}" srcOrd="1" destOrd="0" presId="urn:microsoft.com/office/officeart/2005/8/layout/pyramid2"/>
    <dgm:cxn modelId="{DE905D0E-0576-4534-A93C-79ACE5CA547C}" type="presParOf" srcId="{1E9B6172-CCA8-4488-BE52-1230CC3BD1C5}" destId="{298C442E-DF11-4A11-B464-40CBCE7C9CCF}" srcOrd="0" destOrd="0" presId="urn:microsoft.com/office/officeart/2005/8/layout/pyramid2"/>
    <dgm:cxn modelId="{8A432D6F-1074-4A0A-9018-AD32518EC766}" type="presParOf" srcId="{1E9B6172-CCA8-4488-BE52-1230CC3BD1C5}" destId="{62BE277C-44F4-4C96-A8D8-EBFF58DF347F}" srcOrd="1" destOrd="0" presId="urn:microsoft.com/office/officeart/2005/8/layout/pyramid2"/>
    <dgm:cxn modelId="{9A7A776A-42CE-4C9A-8968-4EE5CDB02B1A}" type="presParOf" srcId="{1E9B6172-CCA8-4488-BE52-1230CC3BD1C5}" destId="{48237854-A7D2-4EAC-8947-D55A987CCE36}" srcOrd="2" destOrd="0" presId="urn:microsoft.com/office/officeart/2005/8/layout/pyramid2"/>
    <dgm:cxn modelId="{FB9FE3B1-5B6C-428A-9716-0E9594B2FDE8}" type="presParOf" srcId="{1E9B6172-CCA8-4488-BE52-1230CC3BD1C5}" destId="{727F4E4A-41F8-49A6-ACBE-943865784EC6}" srcOrd="3" destOrd="0" presId="urn:microsoft.com/office/officeart/2005/8/layout/pyramid2"/>
    <dgm:cxn modelId="{7FE28AE0-5883-494D-B6F5-E9E77892DE3C}" type="presParOf" srcId="{1E9B6172-CCA8-4488-BE52-1230CC3BD1C5}" destId="{AED57809-F686-498A-9871-FAD624BB42A2}" srcOrd="4" destOrd="0" presId="urn:microsoft.com/office/officeart/2005/8/layout/pyramid2"/>
    <dgm:cxn modelId="{C504D836-9AB9-4902-A8DF-781AEFAB4143}" type="presParOf" srcId="{1E9B6172-CCA8-4488-BE52-1230CC3BD1C5}" destId="{A828C051-160F-49AB-A6BF-B43FAD9B02EB}" srcOrd="5" destOrd="0" presId="urn:microsoft.com/office/officeart/2005/8/layout/pyramid2"/>
    <dgm:cxn modelId="{2817F606-936B-414F-B367-A787E406AF70}" type="presParOf" srcId="{1E9B6172-CCA8-4488-BE52-1230CC3BD1C5}" destId="{622A3656-02E8-4540-8EA7-A841C82DBAEE}" srcOrd="6" destOrd="0" presId="urn:microsoft.com/office/officeart/2005/8/layout/pyramid2"/>
    <dgm:cxn modelId="{D590F570-F67C-49CC-99C4-AFD795FBDE22}" type="presParOf" srcId="{1E9B6172-CCA8-4488-BE52-1230CC3BD1C5}" destId="{3EEE935E-D220-4E41-A5B9-6A62F13C572E}" srcOrd="7" destOrd="0" presId="urn:microsoft.com/office/officeart/2005/8/layout/pyramid2"/>
    <dgm:cxn modelId="{AA2C90E5-FBEE-4474-B441-339A4B727694}" type="presParOf" srcId="{1E9B6172-CCA8-4488-BE52-1230CC3BD1C5}" destId="{6E023916-AEFC-4E46-BF9B-B3563BC6B162}" srcOrd="8" destOrd="0" presId="urn:microsoft.com/office/officeart/2005/8/layout/pyramid2"/>
    <dgm:cxn modelId="{FED0EFA9-3037-4661-9AE5-FCBDE816450A}" type="presParOf" srcId="{1E9B6172-CCA8-4488-BE52-1230CC3BD1C5}" destId="{7ECFC934-0124-43BB-B7C4-F9547497F8BC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17FCF78-926F-468E-A22A-1F843CE1D1FC}" type="doc">
      <dgm:prSet loTypeId="urn:microsoft.com/office/officeart/2005/8/layout/hierarchy6" loCatId="hierarchy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699F5D55-D98A-4543-9B43-E50813362398}">
      <dgm:prSet phldrT="[Текст]" custT="1"/>
      <dgm:spPr/>
      <dgm:t>
        <a:bodyPr/>
        <a:lstStyle/>
        <a:p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Ресейде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монополияға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қарсы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саясаттың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бірнеше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негізгі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>
              <a:latin typeface="Times New Roman" pitchFamily="18" charset="0"/>
              <a:cs typeface="Times New Roman" pitchFamily="18" charset="0"/>
            </a:rPr>
            <a:t>бағыттары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бар</a:t>
          </a:r>
          <a:r>
            <a:rPr lang="ru-RU" sz="1600" b="1" dirty="0"/>
            <a:t>:</a:t>
          </a:r>
        </a:p>
        <a:p>
          <a:endParaRPr lang="ru-RU" sz="1200" dirty="0"/>
        </a:p>
      </dgm:t>
    </dgm:pt>
    <dgm:pt modelId="{C9849EF0-14C1-46AD-BD2E-5278DC7B85D0}" type="parTrans" cxnId="{30F2871C-C10F-4B31-89EB-80652D3580EF}">
      <dgm:prSet/>
      <dgm:spPr/>
      <dgm:t>
        <a:bodyPr/>
        <a:lstStyle/>
        <a:p>
          <a:endParaRPr lang="ru-RU"/>
        </a:p>
      </dgm:t>
    </dgm:pt>
    <dgm:pt modelId="{64E28F35-1039-449B-BC00-27A0521609A4}" type="sibTrans" cxnId="{30F2871C-C10F-4B31-89EB-80652D3580EF}">
      <dgm:prSet/>
      <dgm:spPr/>
      <dgm:t>
        <a:bodyPr/>
        <a:lstStyle/>
        <a:p>
          <a:endParaRPr lang="ru-RU"/>
        </a:p>
      </dgm:t>
    </dgm:pt>
    <dgm:pt modelId="{069704B7-92B1-4AE2-AB57-E86A9EC35757}">
      <dgm:prSet phldrT="[Текст]" custT="1"/>
      <dgm:spPr/>
      <dgm:t>
        <a:bodyPr/>
        <a:lstStyle/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1.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Кәсіпкерлікті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ынталандыру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9D11B10-7A89-4064-A422-EF870E49803D}" type="parTrans" cxnId="{92E8A466-54F2-45DA-BCD2-D5E01764C6D9}">
      <dgm:prSet/>
      <dgm:spPr/>
      <dgm:t>
        <a:bodyPr/>
        <a:lstStyle/>
        <a:p>
          <a:endParaRPr lang="ru-RU"/>
        </a:p>
      </dgm:t>
    </dgm:pt>
    <dgm:pt modelId="{57D83751-628B-4BF0-8B40-E421B006058B}" type="sibTrans" cxnId="{92E8A466-54F2-45DA-BCD2-D5E01764C6D9}">
      <dgm:prSet/>
      <dgm:spPr/>
      <dgm:t>
        <a:bodyPr/>
        <a:lstStyle/>
        <a:p>
          <a:endParaRPr lang="ru-RU"/>
        </a:p>
      </dgm:t>
    </dgm:pt>
    <dgm:pt modelId="{64BD7CBD-F6BF-4E0E-8055-416BC13942CD}">
      <dgm:prSet phldrT="[Текст]" custT="1"/>
      <dgm:spPr/>
      <dgm:t>
        <a:bodyPr/>
        <a:lstStyle/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3.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Монополияға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қарсы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саясатты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ұйымдастырушылық-құқықтық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қамтамасыз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ету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E58141B-30B5-47A1-827B-9B5D0BB7934D}" type="parTrans" cxnId="{1B3DF20A-27B5-420E-927D-1358D2B33A0F}">
      <dgm:prSet/>
      <dgm:spPr/>
      <dgm:t>
        <a:bodyPr/>
        <a:lstStyle/>
        <a:p>
          <a:endParaRPr lang="ru-RU"/>
        </a:p>
      </dgm:t>
    </dgm:pt>
    <dgm:pt modelId="{2A983CD2-2DA8-40CA-92DC-50136E273971}" type="sibTrans" cxnId="{1B3DF20A-27B5-420E-927D-1358D2B33A0F}">
      <dgm:prSet/>
      <dgm:spPr/>
      <dgm:t>
        <a:bodyPr/>
        <a:lstStyle/>
        <a:p>
          <a:endParaRPr lang="ru-RU"/>
        </a:p>
      </dgm:t>
    </dgm:pt>
    <dgm:pt modelId="{02DBC6E7-8D6D-4E60-9B56-1978F5A5541D}">
      <dgm:prSet custT="1"/>
      <dgm:spPr/>
      <dgm:t>
        <a:bodyPr/>
        <a:lstStyle/>
        <a:p>
          <a:endParaRPr lang="ru-RU" sz="1400" dirty="0">
            <a:latin typeface="Times New Roman" pitchFamily="18" charset="0"/>
            <a:cs typeface="Times New Roman" pitchFamily="18" charset="0"/>
          </a:endParaRPr>
        </a:p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2.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Бәсекелестік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принциптерін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latin typeface="Times New Roman" pitchFamily="18" charset="0"/>
              <a:cs typeface="Times New Roman" pitchFamily="18" charset="0"/>
            </a:rPr>
            <a:t>дамыту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  <a:p>
          <a:endParaRPr lang="ru-RU" sz="1100" dirty="0"/>
        </a:p>
      </dgm:t>
    </dgm:pt>
    <dgm:pt modelId="{6CAD61A4-015A-4FC7-BAB6-7BEF9F6A69B9}" type="parTrans" cxnId="{2DF42A19-E23E-4971-B20A-63B379745C4C}">
      <dgm:prSet/>
      <dgm:spPr/>
      <dgm:t>
        <a:bodyPr/>
        <a:lstStyle/>
        <a:p>
          <a:endParaRPr lang="ru-RU"/>
        </a:p>
      </dgm:t>
    </dgm:pt>
    <dgm:pt modelId="{C9FA80CE-A349-42F1-8B78-BE4318C0A77D}" type="sibTrans" cxnId="{2DF42A19-E23E-4971-B20A-63B379745C4C}">
      <dgm:prSet/>
      <dgm:spPr/>
      <dgm:t>
        <a:bodyPr/>
        <a:lstStyle/>
        <a:p>
          <a:endParaRPr lang="ru-RU"/>
        </a:p>
      </dgm:t>
    </dgm:pt>
    <dgm:pt modelId="{F97BE91B-7DA0-4D30-AD07-C1B6CF0D938D}" type="pres">
      <dgm:prSet presAssocID="{917FCF78-926F-468E-A22A-1F843CE1D1F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218E775-813D-48A6-9712-2F9E297153E1}" type="pres">
      <dgm:prSet presAssocID="{917FCF78-926F-468E-A22A-1F843CE1D1FC}" presName="hierFlow" presStyleCnt="0"/>
      <dgm:spPr/>
    </dgm:pt>
    <dgm:pt modelId="{8708D4CB-1D19-4B0C-8E4B-8742ED9581B3}" type="pres">
      <dgm:prSet presAssocID="{917FCF78-926F-468E-A22A-1F843CE1D1F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6045612-EC6B-446B-839C-47C2FA16C159}" type="pres">
      <dgm:prSet presAssocID="{699F5D55-D98A-4543-9B43-E50813362398}" presName="Name14" presStyleCnt="0"/>
      <dgm:spPr/>
    </dgm:pt>
    <dgm:pt modelId="{CD26C4E4-B9C6-46C4-96DE-82CDF4613728}" type="pres">
      <dgm:prSet presAssocID="{699F5D55-D98A-4543-9B43-E50813362398}" presName="level1Shape" presStyleLbl="node0" presStyleIdx="0" presStyleCnt="1" custScaleX="343595" custScaleY="80886" custLinFactNeighborX="-9380" custLinFactNeighborY="984">
        <dgm:presLayoutVars>
          <dgm:chPref val="3"/>
        </dgm:presLayoutVars>
      </dgm:prSet>
      <dgm:spPr/>
    </dgm:pt>
    <dgm:pt modelId="{05735419-15F5-4BE4-A844-515986B9545E}" type="pres">
      <dgm:prSet presAssocID="{699F5D55-D98A-4543-9B43-E50813362398}" presName="hierChild2" presStyleCnt="0"/>
      <dgm:spPr/>
    </dgm:pt>
    <dgm:pt modelId="{AC648475-1EA8-41AB-8799-370D72649145}" type="pres">
      <dgm:prSet presAssocID="{69D11B10-7A89-4064-A422-EF870E49803D}" presName="Name19" presStyleLbl="parChTrans1D2" presStyleIdx="0" presStyleCnt="3"/>
      <dgm:spPr/>
    </dgm:pt>
    <dgm:pt modelId="{7923D15D-1EA8-4FD4-AACF-91E17D016A50}" type="pres">
      <dgm:prSet presAssocID="{069704B7-92B1-4AE2-AB57-E86A9EC35757}" presName="Name21" presStyleCnt="0"/>
      <dgm:spPr/>
    </dgm:pt>
    <dgm:pt modelId="{D2086A12-8BB9-4812-BC7A-039D8CB95B8B}" type="pres">
      <dgm:prSet presAssocID="{069704B7-92B1-4AE2-AB57-E86A9EC35757}" presName="level2Shape" presStyleLbl="node2" presStyleIdx="0" presStyleCnt="3" custScaleX="154150" custLinFactX="-46423" custLinFactNeighborX="-100000" custLinFactNeighborY="3012"/>
      <dgm:spPr/>
    </dgm:pt>
    <dgm:pt modelId="{E8C29AE4-3AD9-4140-BA7C-14C1F96D97AC}" type="pres">
      <dgm:prSet presAssocID="{069704B7-92B1-4AE2-AB57-E86A9EC35757}" presName="hierChild3" presStyleCnt="0"/>
      <dgm:spPr/>
    </dgm:pt>
    <dgm:pt modelId="{610E5298-88AF-4BB3-9BA5-A7654A787DD8}" type="pres">
      <dgm:prSet presAssocID="{6CAD61A4-015A-4FC7-BAB6-7BEF9F6A69B9}" presName="Name19" presStyleLbl="parChTrans1D2" presStyleIdx="1" presStyleCnt="3"/>
      <dgm:spPr/>
    </dgm:pt>
    <dgm:pt modelId="{08F5FB02-72C0-45DD-9D2C-5BB9AFF5482C}" type="pres">
      <dgm:prSet presAssocID="{02DBC6E7-8D6D-4E60-9B56-1978F5A5541D}" presName="Name21" presStyleCnt="0"/>
      <dgm:spPr/>
    </dgm:pt>
    <dgm:pt modelId="{85FF4BB0-EE55-491D-9849-C43D5F4A18AF}" type="pres">
      <dgm:prSet presAssocID="{02DBC6E7-8D6D-4E60-9B56-1978F5A5541D}" presName="level2Shape" presStyleLbl="node2" presStyleIdx="1" presStyleCnt="3" custScaleX="164822" custLinFactNeighborX="4686" custLinFactNeighborY="1780"/>
      <dgm:spPr/>
    </dgm:pt>
    <dgm:pt modelId="{EFCCBCE0-DC4F-4EB9-A003-30E89F15E977}" type="pres">
      <dgm:prSet presAssocID="{02DBC6E7-8D6D-4E60-9B56-1978F5A5541D}" presName="hierChild3" presStyleCnt="0"/>
      <dgm:spPr/>
    </dgm:pt>
    <dgm:pt modelId="{0FF883A9-A181-4657-9681-C69D3F8ACAC1}" type="pres">
      <dgm:prSet presAssocID="{7E58141B-30B5-47A1-827B-9B5D0BB7934D}" presName="Name19" presStyleLbl="parChTrans1D2" presStyleIdx="2" presStyleCnt="3"/>
      <dgm:spPr/>
    </dgm:pt>
    <dgm:pt modelId="{992FD8D2-68D8-4202-9946-CE2B5F537128}" type="pres">
      <dgm:prSet presAssocID="{64BD7CBD-F6BF-4E0E-8055-416BC13942CD}" presName="Name21" presStyleCnt="0"/>
      <dgm:spPr/>
    </dgm:pt>
    <dgm:pt modelId="{13DDC44A-42F3-4C51-83C0-52DF02F880F8}" type="pres">
      <dgm:prSet presAssocID="{64BD7CBD-F6BF-4E0E-8055-416BC13942CD}" presName="level2Shape" presStyleLbl="node2" presStyleIdx="2" presStyleCnt="3" custScaleX="197916"/>
      <dgm:spPr/>
    </dgm:pt>
    <dgm:pt modelId="{701D9669-9B5A-4232-9FFE-0838600B30A2}" type="pres">
      <dgm:prSet presAssocID="{64BD7CBD-F6BF-4E0E-8055-416BC13942CD}" presName="hierChild3" presStyleCnt="0"/>
      <dgm:spPr/>
    </dgm:pt>
    <dgm:pt modelId="{D3C4D89B-DD09-4631-9908-BD50C2950E83}" type="pres">
      <dgm:prSet presAssocID="{917FCF78-926F-468E-A22A-1F843CE1D1FC}" presName="bgShapesFlow" presStyleCnt="0"/>
      <dgm:spPr/>
    </dgm:pt>
  </dgm:ptLst>
  <dgm:cxnLst>
    <dgm:cxn modelId="{1B3DF20A-27B5-420E-927D-1358D2B33A0F}" srcId="{699F5D55-D98A-4543-9B43-E50813362398}" destId="{64BD7CBD-F6BF-4E0E-8055-416BC13942CD}" srcOrd="2" destOrd="0" parTransId="{7E58141B-30B5-47A1-827B-9B5D0BB7934D}" sibTransId="{2A983CD2-2DA8-40CA-92DC-50136E273971}"/>
    <dgm:cxn modelId="{2DF42A19-E23E-4971-B20A-63B379745C4C}" srcId="{699F5D55-D98A-4543-9B43-E50813362398}" destId="{02DBC6E7-8D6D-4E60-9B56-1978F5A5541D}" srcOrd="1" destOrd="0" parTransId="{6CAD61A4-015A-4FC7-BAB6-7BEF9F6A69B9}" sibTransId="{C9FA80CE-A349-42F1-8B78-BE4318C0A77D}"/>
    <dgm:cxn modelId="{30F2871C-C10F-4B31-89EB-80652D3580EF}" srcId="{917FCF78-926F-468E-A22A-1F843CE1D1FC}" destId="{699F5D55-D98A-4543-9B43-E50813362398}" srcOrd="0" destOrd="0" parTransId="{C9849EF0-14C1-46AD-BD2E-5278DC7B85D0}" sibTransId="{64E28F35-1039-449B-BC00-27A0521609A4}"/>
    <dgm:cxn modelId="{7F9DC445-0524-4584-9C6C-7657935EDADB}" type="presOf" srcId="{6CAD61A4-015A-4FC7-BAB6-7BEF9F6A69B9}" destId="{610E5298-88AF-4BB3-9BA5-A7654A787DD8}" srcOrd="0" destOrd="0" presId="urn:microsoft.com/office/officeart/2005/8/layout/hierarchy6"/>
    <dgm:cxn modelId="{92E8A466-54F2-45DA-BCD2-D5E01764C6D9}" srcId="{699F5D55-D98A-4543-9B43-E50813362398}" destId="{069704B7-92B1-4AE2-AB57-E86A9EC35757}" srcOrd="0" destOrd="0" parTransId="{69D11B10-7A89-4064-A422-EF870E49803D}" sibTransId="{57D83751-628B-4BF0-8B40-E421B006058B}"/>
    <dgm:cxn modelId="{7773C874-2247-4003-9C72-2B55E77715B8}" type="presOf" srcId="{02DBC6E7-8D6D-4E60-9B56-1978F5A5541D}" destId="{85FF4BB0-EE55-491D-9849-C43D5F4A18AF}" srcOrd="0" destOrd="0" presId="urn:microsoft.com/office/officeart/2005/8/layout/hierarchy6"/>
    <dgm:cxn modelId="{7FF3357F-C1DC-4C74-A219-7D80E819F706}" type="presOf" srcId="{69D11B10-7A89-4064-A422-EF870E49803D}" destId="{AC648475-1EA8-41AB-8799-370D72649145}" srcOrd="0" destOrd="0" presId="urn:microsoft.com/office/officeart/2005/8/layout/hierarchy6"/>
    <dgm:cxn modelId="{8809DA86-7BC1-4B35-B373-7EC0CF4FA65B}" type="presOf" srcId="{069704B7-92B1-4AE2-AB57-E86A9EC35757}" destId="{D2086A12-8BB9-4812-BC7A-039D8CB95B8B}" srcOrd="0" destOrd="0" presId="urn:microsoft.com/office/officeart/2005/8/layout/hierarchy6"/>
    <dgm:cxn modelId="{571A82AC-B171-413D-B36C-4F5F004963C4}" type="presOf" srcId="{64BD7CBD-F6BF-4E0E-8055-416BC13942CD}" destId="{13DDC44A-42F3-4C51-83C0-52DF02F880F8}" srcOrd="0" destOrd="0" presId="urn:microsoft.com/office/officeart/2005/8/layout/hierarchy6"/>
    <dgm:cxn modelId="{F74439D0-AFEB-42CB-8DEE-63D0ACFB1ED3}" type="presOf" srcId="{699F5D55-D98A-4543-9B43-E50813362398}" destId="{CD26C4E4-B9C6-46C4-96DE-82CDF4613728}" srcOrd="0" destOrd="0" presId="urn:microsoft.com/office/officeart/2005/8/layout/hierarchy6"/>
    <dgm:cxn modelId="{3CD2A9D0-CE7D-4729-A4CB-875A11F554ED}" type="presOf" srcId="{917FCF78-926F-468E-A22A-1F843CE1D1FC}" destId="{F97BE91B-7DA0-4D30-AD07-C1B6CF0D938D}" srcOrd="0" destOrd="0" presId="urn:microsoft.com/office/officeart/2005/8/layout/hierarchy6"/>
    <dgm:cxn modelId="{F6531EF2-00BF-445E-9A3B-28ACFD6619B2}" type="presOf" srcId="{7E58141B-30B5-47A1-827B-9B5D0BB7934D}" destId="{0FF883A9-A181-4657-9681-C69D3F8ACAC1}" srcOrd="0" destOrd="0" presId="urn:microsoft.com/office/officeart/2005/8/layout/hierarchy6"/>
    <dgm:cxn modelId="{68D6F32E-05F2-4D40-9682-EE7B1514B6BC}" type="presParOf" srcId="{F97BE91B-7DA0-4D30-AD07-C1B6CF0D938D}" destId="{9218E775-813D-48A6-9712-2F9E297153E1}" srcOrd="0" destOrd="0" presId="urn:microsoft.com/office/officeart/2005/8/layout/hierarchy6"/>
    <dgm:cxn modelId="{31F76F67-000E-4278-ADA3-A9B00F969D22}" type="presParOf" srcId="{9218E775-813D-48A6-9712-2F9E297153E1}" destId="{8708D4CB-1D19-4B0C-8E4B-8742ED9581B3}" srcOrd="0" destOrd="0" presId="urn:microsoft.com/office/officeart/2005/8/layout/hierarchy6"/>
    <dgm:cxn modelId="{19A63607-C2FC-4E39-B298-49584AF54DE0}" type="presParOf" srcId="{8708D4CB-1D19-4B0C-8E4B-8742ED9581B3}" destId="{66045612-EC6B-446B-839C-47C2FA16C159}" srcOrd="0" destOrd="0" presId="urn:microsoft.com/office/officeart/2005/8/layout/hierarchy6"/>
    <dgm:cxn modelId="{97706026-C2F0-4C25-8A83-F1FA78439289}" type="presParOf" srcId="{66045612-EC6B-446B-839C-47C2FA16C159}" destId="{CD26C4E4-B9C6-46C4-96DE-82CDF4613728}" srcOrd="0" destOrd="0" presId="urn:microsoft.com/office/officeart/2005/8/layout/hierarchy6"/>
    <dgm:cxn modelId="{EFF2325C-1F9B-4B18-B3BE-1F9BF2D2044C}" type="presParOf" srcId="{66045612-EC6B-446B-839C-47C2FA16C159}" destId="{05735419-15F5-4BE4-A844-515986B9545E}" srcOrd="1" destOrd="0" presId="urn:microsoft.com/office/officeart/2005/8/layout/hierarchy6"/>
    <dgm:cxn modelId="{42B7266B-1CBE-4E10-A17E-34B2C39368CC}" type="presParOf" srcId="{05735419-15F5-4BE4-A844-515986B9545E}" destId="{AC648475-1EA8-41AB-8799-370D72649145}" srcOrd="0" destOrd="0" presId="urn:microsoft.com/office/officeart/2005/8/layout/hierarchy6"/>
    <dgm:cxn modelId="{8E8B8DB8-CCA9-4DB5-9695-4A8535D2BE28}" type="presParOf" srcId="{05735419-15F5-4BE4-A844-515986B9545E}" destId="{7923D15D-1EA8-4FD4-AACF-91E17D016A50}" srcOrd="1" destOrd="0" presId="urn:microsoft.com/office/officeart/2005/8/layout/hierarchy6"/>
    <dgm:cxn modelId="{53CACAA9-BED7-405B-97C9-9CBA291EBBC7}" type="presParOf" srcId="{7923D15D-1EA8-4FD4-AACF-91E17D016A50}" destId="{D2086A12-8BB9-4812-BC7A-039D8CB95B8B}" srcOrd="0" destOrd="0" presId="urn:microsoft.com/office/officeart/2005/8/layout/hierarchy6"/>
    <dgm:cxn modelId="{F19482C4-58C4-4030-93A6-FC235BA67BB6}" type="presParOf" srcId="{7923D15D-1EA8-4FD4-AACF-91E17D016A50}" destId="{E8C29AE4-3AD9-4140-BA7C-14C1F96D97AC}" srcOrd="1" destOrd="0" presId="urn:microsoft.com/office/officeart/2005/8/layout/hierarchy6"/>
    <dgm:cxn modelId="{46065538-54D3-472B-90C5-782037522AE7}" type="presParOf" srcId="{05735419-15F5-4BE4-A844-515986B9545E}" destId="{610E5298-88AF-4BB3-9BA5-A7654A787DD8}" srcOrd="2" destOrd="0" presId="urn:microsoft.com/office/officeart/2005/8/layout/hierarchy6"/>
    <dgm:cxn modelId="{4FED1EEC-EF05-463E-9B84-8DF948C920B0}" type="presParOf" srcId="{05735419-15F5-4BE4-A844-515986B9545E}" destId="{08F5FB02-72C0-45DD-9D2C-5BB9AFF5482C}" srcOrd="3" destOrd="0" presId="urn:microsoft.com/office/officeart/2005/8/layout/hierarchy6"/>
    <dgm:cxn modelId="{C8E05CCE-978B-4A9B-B7EF-A4F7E548FB67}" type="presParOf" srcId="{08F5FB02-72C0-45DD-9D2C-5BB9AFF5482C}" destId="{85FF4BB0-EE55-491D-9849-C43D5F4A18AF}" srcOrd="0" destOrd="0" presId="urn:microsoft.com/office/officeart/2005/8/layout/hierarchy6"/>
    <dgm:cxn modelId="{FE986BC5-2B60-47D9-8D1C-94BA7258DE94}" type="presParOf" srcId="{08F5FB02-72C0-45DD-9D2C-5BB9AFF5482C}" destId="{EFCCBCE0-DC4F-4EB9-A003-30E89F15E977}" srcOrd="1" destOrd="0" presId="urn:microsoft.com/office/officeart/2005/8/layout/hierarchy6"/>
    <dgm:cxn modelId="{EB0480B6-D796-4F44-B973-DB90F7595A1B}" type="presParOf" srcId="{05735419-15F5-4BE4-A844-515986B9545E}" destId="{0FF883A9-A181-4657-9681-C69D3F8ACAC1}" srcOrd="4" destOrd="0" presId="urn:microsoft.com/office/officeart/2005/8/layout/hierarchy6"/>
    <dgm:cxn modelId="{904641AB-275B-49CF-A0AD-8ECF4EDB2FD5}" type="presParOf" srcId="{05735419-15F5-4BE4-A844-515986B9545E}" destId="{992FD8D2-68D8-4202-9946-CE2B5F537128}" srcOrd="5" destOrd="0" presId="urn:microsoft.com/office/officeart/2005/8/layout/hierarchy6"/>
    <dgm:cxn modelId="{0B3D4547-B786-4BA4-91FF-D86CED3BEB1C}" type="presParOf" srcId="{992FD8D2-68D8-4202-9946-CE2B5F537128}" destId="{13DDC44A-42F3-4C51-83C0-52DF02F880F8}" srcOrd="0" destOrd="0" presId="urn:microsoft.com/office/officeart/2005/8/layout/hierarchy6"/>
    <dgm:cxn modelId="{BE2E64E5-E404-4DEF-B7AD-AD7B728D4E13}" type="presParOf" srcId="{992FD8D2-68D8-4202-9946-CE2B5F537128}" destId="{701D9669-9B5A-4232-9FFE-0838600B30A2}" srcOrd="1" destOrd="0" presId="urn:microsoft.com/office/officeart/2005/8/layout/hierarchy6"/>
    <dgm:cxn modelId="{94388627-AD00-416D-B1AB-E883BB66CF07}" type="presParOf" srcId="{F97BE91B-7DA0-4D30-AD07-C1B6CF0D938D}" destId="{D3C4D89B-DD09-4631-9908-BD50C2950E83}" srcOrd="1" destOrd="0" presId="urn:microsoft.com/office/officeart/2005/8/layout/hierarchy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2451823-4E15-459B-8315-0FA52A9DDAEB}" type="doc">
      <dgm:prSet loTypeId="urn:microsoft.com/office/officeart/2005/8/layout/process4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D4D9854-F59A-4B7C-897A-1C9128F4B049}">
      <dgm:prSet phldrT="[Текст]" custT="1"/>
      <dgm:spPr/>
      <dgm:t>
        <a:bodyPr/>
        <a:lstStyle/>
        <a:p>
          <a:r>
            <a:rPr lang="ru-RU" sz="1600" dirty="0" err="1">
              <a:latin typeface="Times New Roman" pitchFamily="18" charset="0"/>
              <a:cs typeface="Times New Roman" pitchFamily="18" charset="0"/>
            </a:rPr>
            <a:t>Ресейде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экономиканы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монополияға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қарсы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реттеу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туралы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алғашқы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заң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1991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жылы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пайда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болды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- 1991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жылғы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22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наурыздағы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«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Тауар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нарықтарындағы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бәсекелестік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монополистік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қызметті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шектеу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туралы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»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заң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B2371C48-FE99-4A3B-8D87-B48097A87848}" type="parTrans" cxnId="{A8F56425-CF3A-4F48-ABDF-358DBB0AF4C1}">
      <dgm:prSet/>
      <dgm:spPr/>
      <dgm:t>
        <a:bodyPr/>
        <a:lstStyle/>
        <a:p>
          <a:endParaRPr lang="ru-RU"/>
        </a:p>
      </dgm:t>
    </dgm:pt>
    <dgm:pt modelId="{2796CC9B-3F32-48A3-B6A0-846EEDA3AB6B}" type="sibTrans" cxnId="{A8F56425-CF3A-4F48-ABDF-358DBB0AF4C1}">
      <dgm:prSet/>
      <dgm:spPr/>
      <dgm:t>
        <a:bodyPr/>
        <a:lstStyle/>
        <a:p>
          <a:endParaRPr lang="ru-RU"/>
        </a:p>
      </dgm:t>
    </dgm:pt>
    <dgm:pt modelId="{C9FAD14B-1F4D-4735-9C75-EC47D4A1DEAA}">
      <dgm:prSet phldrT="[Текст]"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1991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жылдан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бастап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1999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жылға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дейін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монополияларды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реттеудің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құқықтық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негізін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құрайтын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объективті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қажетті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көптеген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заңдар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енгізілді</a:t>
          </a:r>
          <a:r>
            <a:rPr lang="ru-RU" sz="1200" dirty="0"/>
            <a:t>.</a:t>
          </a:r>
        </a:p>
      </dgm:t>
    </dgm:pt>
    <dgm:pt modelId="{4BFF0CFC-BB16-4071-9E65-6BC3AAE88043}" type="parTrans" cxnId="{28C98755-7434-416B-B20F-DF8471C4D0B2}">
      <dgm:prSet/>
      <dgm:spPr/>
      <dgm:t>
        <a:bodyPr/>
        <a:lstStyle/>
        <a:p>
          <a:endParaRPr lang="ru-RU"/>
        </a:p>
      </dgm:t>
    </dgm:pt>
    <dgm:pt modelId="{DC6AB805-3879-470F-821D-678A47263C91}" type="sibTrans" cxnId="{28C98755-7434-416B-B20F-DF8471C4D0B2}">
      <dgm:prSet/>
      <dgm:spPr/>
      <dgm:t>
        <a:bodyPr/>
        <a:lstStyle/>
        <a:p>
          <a:endParaRPr lang="ru-RU"/>
        </a:p>
      </dgm:t>
    </dgm:pt>
    <dgm:pt modelId="{B8353456-6777-4050-9B53-4F7EFE971EC8}">
      <dgm:prSet phldrT="[Текст]"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1999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жылы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Ресей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үкіметі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Монополияға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қарсы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саясат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кәсіпкерлікті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қолдау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министрлігін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құрды</a:t>
          </a:r>
          <a:r>
            <a:rPr lang="en-US" sz="1200" dirty="0"/>
            <a:t>.</a:t>
          </a:r>
          <a:endParaRPr lang="ru-RU" sz="1200" dirty="0"/>
        </a:p>
      </dgm:t>
    </dgm:pt>
    <dgm:pt modelId="{3FA0349E-E2B2-4A11-8492-7F3C313DBDE3}" type="parTrans" cxnId="{4442A54C-8930-4689-B225-4DAFE62EC456}">
      <dgm:prSet/>
      <dgm:spPr/>
      <dgm:t>
        <a:bodyPr/>
        <a:lstStyle/>
        <a:p>
          <a:endParaRPr lang="ru-RU"/>
        </a:p>
      </dgm:t>
    </dgm:pt>
    <dgm:pt modelId="{9DA57041-509A-4F96-8D4F-C7794B28EDD9}" type="sibTrans" cxnId="{4442A54C-8930-4689-B225-4DAFE62EC456}">
      <dgm:prSet/>
      <dgm:spPr/>
      <dgm:t>
        <a:bodyPr/>
        <a:lstStyle/>
        <a:p>
          <a:endParaRPr lang="ru-RU"/>
        </a:p>
      </dgm:t>
    </dgm:pt>
    <dgm:pt modelId="{9E056AE9-609E-4173-8591-4BE7434CBA9F}">
      <dgm:prSet phldrT="[Текст]"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2004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жылғы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30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маусымда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Ресей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Федерациясының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Үкіметі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Федералды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монополияға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қарсы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қызмет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(ФАС)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деп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аталатын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нормативтік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құқықтық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актілерді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қабылдау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монополияға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қарсы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заңдардың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сақталуын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бақылау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функцияларын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жүзеге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асыратын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федералды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атқарушы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органды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бекітті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1C3CD3F6-694C-48C9-B7DF-836706628495}" type="parTrans" cxnId="{9CE0433D-D3DC-4CCE-B978-BE80C231E710}">
      <dgm:prSet/>
      <dgm:spPr/>
      <dgm:t>
        <a:bodyPr/>
        <a:lstStyle/>
        <a:p>
          <a:endParaRPr lang="ru-RU"/>
        </a:p>
      </dgm:t>
    </dgm:pt>
    <dgm:pt modelId="{2BEFC099-72F5-4861-AFCC-8FDAABC27FF9}" type="sibTrans" cxnId="{9CE0433D-D3DC-4CCE-B978-BE80C231E710}">
      <dgm:prSet/>
      <dgm:spPr/>
      <dgm:t>
        <a:bodyPr/>
        <a:lstStyle/>
        <a:p>
          <a:endParaRPr lang="ru-RU"/>
        </a:p>
      </dgm:t>
    </dgm:pt>
    <dgm:pt modelId="{AAFD812A-EAC0-4336-B899-CE26A720C429}" type="pres">
      <dgm:prSet presAssocID="{B2451823-4E15-459B-8315-0FA52A9DDAEB}" presName="Name0" presStyleCnt="0">
        <dgm:presLayoutVars>
          <dgm:dir/>
          <dgm:animLvl val="lvl"/>
          <dgm:resizeHandles val="exact"/>
        </dgm:presLayoutVars>
      </dgm:prSet>
      <dgm:spPr/>
    </dgm:pt>
    <dgm:pt modelId="{1E27E85C-B1A8-46E2-AD27-D7781CF97415}" type="pres">
      <dgm:prSet presAssocID="{9E056AE9-609E-4173-8591-4BE7434CBA9F}" presName="boxAndChildren" presStyleCnt="0"/>
      <dgm:spPr/>
    </dgm:pt>
    <dgm:pt modelId="{86CB9573-7228-42BE-A6C0-BB6289569E0D}" type="pres">
      <dgm:prSet presAssocID="{9E056AE9-609E-4173-8591-4BE7434CBA9F}" presName="parentTextBox" presStyleLbl="node1" presStyleIdx="0" presStyleCnt="4" custScaleY="124402"/>
      <dgm:spPr/>
    </dgm:pt>
    <dgm:pt modelId="{66C8BD12-C2A3-4C78-9A5F-F9D5C2CFA4D1}" type="pres">
      <dgm:prSet presAssocID="{9DA57041-509A-4F96-8D4F-C7794B28EDD9}" presName="sp" presStyleCnt="0"/>
      <dgm:spPr/>
    </dgm:pt>
    <dgm:pt modelId="{0C11A90F-F7DF-460E-90B5-6DF9D2737A70}" type="pres">
      <dgm:prSet presAssocID="{B8353456-6777-4050-9B53-4F7EFE971EC8}" presName="arrowAndChildren" presStyleCnt="0"/>
      <dgm:spPr/>
    </dgm:pt>
    <dgm:pt modelId="{E1550257-1096-4E32-AD6A-B73D42C44E48}" type="pres">
      <dgm:prSet presAssocID="{B8353456-6777-4050-9B53-4F7EFE971EC8}" presName="parentTextArrow" presStyleLbl="node1" presStyleIdx="1" presStyleCnt="4"/>
      <dgm:spPr/>
    </dgm:pt>
    <dgm:pt modelId="{953732DB-5E1B-4A81-B477-B624934A2B2E}" type="pres">
      <dgm:prSet presAssocID="{DC6AB805-3879-470F-821D-678A47263C91}" presName="sp" presStyleCnt="0"/>
      <dgm:spPr/>
    </dgm:pt>
    <dgm:pt modelId="{9D28E3F5-8494-4A29-860B-B2A61F0334DC}" type="pres">
      <dgm:prSet presAssocID="{C9FAD14B-1F4D-4735-9C75-EC47D4A1DEAA}" presName="arrowAndChildren" presStyleCnt="0"/>
      <dgm:spPr/>
    </dgm:pt>
    <dgm:pt modelId="{6CB330C4-4747-4E05-B1A4-D2DFDF2A3C72}" type="pres">
      <dgm:prSet presAssocID="{C9FAD14B-1F4D-4735-9C75-EC47D4A1DEAA}" presName="parentTextArrow" presStyleLbl="node1" presStyleIdx="2" presStyleCnt="4"/>
      <dgm:spPr/>
    </dgm:pt>
    <dgm:pt modelId="{6F7CF295-B4C2-4DA5-8C96-0AD333E3602D}" type="pres">
      <dgm:prSet presAssocID="{2796CC9B-3F32-48A3-B6A0-846EEDA3AB6B}" presName="sp" presStyleCnt="0"/>
      <dgm:spPr/>
    </dgm:pt>
    <dgm:pt modelId="{BB7B1F39-AAF8-4AB2-9198-2D407FBE766B}" type="pres">
      <dgm:prSet presAssocID="{7D4D9854-F59A-4B7C-897A-1C9128F4B049}" presName="arrowAndChildren" presStyleCnt="0"/>
      <dgm:spPr/>
    </dgm:pt>
    <dgm:pt modelId="{692D30BB-8B22-48F4-A62A-73A5472EA5AD}" type="pres">
      <dgm:prSet presAssocID="{7D4D9854-F59A-4B7C-897A-1C9128F4B049}" presName="parentTextArrow" presStyleLbl="node1" presStyleIdx="3" presStyleCnt="4" custLinFactNeighborX="12994" custLinFactNeighborY="-25804"/>
      <dgm:spPr/>
    </dgm:pt>
  </dgm:ptLst>
  <dgm:cxnLst>
    <dgm:cxn modelId="{A8F56425-CF3A-4F48-ABDF-358DBB0AF4C1}" srcId="{B2451823-4E15-459B-8315-0FA52A9DDAEB}" destId="{7D4D9854-F59A-4B7C-897A-1C9128F4B049}" srcOrd="0" destOrd="0" parTransId="{B2371C48-FE99-4A3B-8D87-B48097A87848}" sibTransId="{2796CC9B-3F32-48A3-B6A0-846EEDA3AB6B}"/>
    <dgm:cxn modelId="{47FDD82F-742F-4D4F-BB22-4C83FD752D68}" type="presOf" srcId="{9E056AE9-609E-4173-8591-4BE7434CBA9F}" destId="{86CB9573-7228-42BE-A6C0-BB6289569E0D}" srcOrd="0" destOrd="0" presId="urn:microsoft.com/office/officeart/2005/8/layout/process4"/>
    <dgm:cxn modelId="{9CE0433D-D3DC-4CCE-B978-BE80C231E710}" srcId="{B2451823-4E15-459B-8315-0FA52A9DDAEB}" destId="{9E056AE9-609E-4173-8591-4BE7434CBA9F}" srcOrd="3" destOrd="0" parTransId="{1C3CD3F6-694C-48C9-B7DF-836706628495}" sibTransId="{2BEFC099-72F5-4861-AFCC-8FDAABC27FF9}"/>
    <dgm:cxn modelId="{4442A54C-8930-4689-B225-4DAFE62EC456}" srcId="{B2451823-4E15-459B-8315-0FA52A9DDAEB}" destId="{B8353456-6777-4050-9B53-4F7EFE971EC8}" srcOrd="2" destOrd="0" parTransId="{3FA0349E-E2B2-4A11-8492-7F3C313DBDE3}" sibTransId="{9DA57041-509A-4F96-8D4F-C7794B28EDD9}"/>
    <dgm:cxn modelId="{E7006F52-A0A2-4FE1-A6B8-98DA11DDC81D}" type="presOf" srcId="{B8353456-6777-4050-9B53-4F7EFE971EC8}" destId="{E1550257-1096-4E32-AD6A-B73D42C44E48}" srcOrd="0" destOrd="0" presId="urn:microsoft.com/office/officeart/2005/8/layout/process4"/>
    <dgm:cxn modelId="{28C98755-7434-416B-B20F-DF8471C4D0B2}" srcId="{B2451823-4E15-459B-8315-0FA52A9DDAEB}" destId="{C9FAD14B-1F4D-4735-9C75-EC47D4A1DEAA}" srcOrd="1" destOrd="0" parTransId="{4BFF0CFC-BB16-4071-9E65-6BC3AAE88043}" sibTransId="{DC6AB805-3879-470F-821D-678A47263C91}"/>
    <dgm:cxn modelId="{43A1A76E-D4D6-4020-9FCD-42EA3A4D159F}" type="presOf" srcId="{C9FAD14B-1F4D-4735-9C75-EC47D4A1DEAA}" destId="{6CB330C4-4747-4E05-B1A4-D2DFDF2A3C72}" srcOrd="0" destOrd="0" presId="urn:microsoft.com/office/officeart/2005/8/layout/process4"/>
    <dgm:cxn modelId="{82557175-2099-4AE4-96D8-F2C61E033E63}" type="presOf" srcId="{7D4D9854-F59A-4B7C-897A-1C9128F4B049}" destId="{692D30BB-8B22-48F4-A62A-73A5472EA5AD}" srcOrd="0" destOrd="0" presId="urn:microsoft.com/office/officeart/2005/8/layout/process4"/>
    <dgm:cxn modelId="{D1214ACE-051A-4C77-B69B-2906C28C00BB}" type="presOf" srcId="{B2451823-4E15-459B-8315-0FA52A9DDAEB}" destId="{AAFD812A-EAC0-4336-B899-CE26A720C429}" srcOrd="0" destOrd="0" presId="urn:microsoft.com/office/officeart/2005/8/layout/process4"/>
    <dgm:cxn modelId="{C1F685CE-565F-4E4D-8CFC-A2033A32A83A}" type="presParOf" srcId="{AAFD812A-EAC0-4336-B899-CE26A720C429}" destId="{1E27E85C-B1A8-46E2-AD27-D7781CF97415}" srcOrd="0" destOrd="0" presId="urn:microsoft.com/office/officeart/2005/8/layout/process4"/>
    <dgm:cxn modelId="{091F50E9-3952-493F-99B3-2450E1488292}" type="presParOf" srcId="{1E27E85C-B1A8-46E2-AD27-D7781CF97415}" destId="{86CB9573-7228-42BE-A6C0-BB6289569E0D}" srcOrd="0" destOrd="0" presId="urn:microsoft.com/office/officeart/2005/8/layout/process4"/>
    <dgm:cxn modelId="{7E336F64-DC1C-49CC-B3B5-F4ED2B014691}" type="presParOf" srcId="{AAFD812A-EAC0-4336-B899-CE26A720C429}" destId="{66C8BD12-C2A3-4C78-9A5F-F9D5C2CFA4D1}" srcOrd="1" destOrd="0" presId="urn:microsoft.com/office/officeart/2005/8/layout/process4"/>
    <dgm:cxn modelId="{8E785A1C-F473-4BE7-BF88-D8707DA7F0B6}" type="presParOf" srcId="{AAFD812A-EAC0-4336-B899-CE26A720C429}" destId="{0C11A90F-F7DF-460E-90B5-6DF9D2737A70}" srcOrd="2" destOrd="0" presId="urn:microsoft.com/office/officeart/2005/8/layout/process4"/>
    <dgm:cxn modelId="{28103A83-0AAC-4EE2-B243-06770EE1AE5F}" type="presParOf" srcId="{0C11A90F-F7DF-460E-90B5-6DF9D2737A70}" destId="{E1550257-1096-4E32-AD6A-B73D42C44E48}" srcOrd="0" destOrd="0" presId="urn:microsoft.com/office/officeart/2005/8/layout/process4"/>
    <dgm:cxn modelId="{A35E3DEB-D299-436A-870F-F6A6F272B9DB}" type="presParOf" srcId="{AAFD812A-EAC0-4336-B899-CE26A720C429}" destId="{953732DB-5E1B-4A81-B477-B624934A2B2E}" srcOrd="3" destOrd="0" presId="urn:microsoft.com/office/officeart/2005/8/layout/process4"/>
    <dgm:cxn modelId="{55BAF055-9270-4A17-96A2-42608AC9A108}" type="presParOf" srcId="{AAFD812A-EAC0-4336-B899-CE26A720C429}" destId="{9D28E3F5-8494-4A29-860B-B2A61F0334DC}" srcOrd="4" destOrd="0" presId="urn:microsoft.com/office/officeart/2005/8/layout/process4"/>
    <dgm:cxn modelId="{A45E0294-A478-4DB1-AF89-DA53AE5A9A3B}" type="presParOf" srcId="{9D28E3F5-8494-4A29-860B-B2A61F0334DC}" destId="{6CB330C4-4747-4E05-B1A4-D2DFDF2A3C72}" srcOrd="0" destOrd="0" presId="urn:microsoft.com/office/officeart/2005/8/layout/process4"/>
    <dgm:cxn modelId="{50C5F133-E772-4D60-A66A-E108977B4E2D}" type="presParOf" srcId="{AAFD812A-EAC0-4336-B899-CE26A720C429}" destId="{6F7CF295-B4C2-4DA5-8C96-0AD333E3602D}" srcOrd="5" destOrd="0" presId="urn:microsoft.com/office/officeart/2005/8/layout/process4"/>
    <dgm:cxn modelId="{90DD882D-86AD-4101-BC23-FC05E2B0F287}" type="presParOf" srcId="{AAFD812A-EAC0-4336-B899-CE26A720C429}" destId="{BB7B1F39-AAF8-4AB2-9198-2D407FBE766B}" srcOrd="6" destOrd="0" presId="urn:microsoft.com/office/officeart/2005/8/layout/process4"/>
    <dgm:cxn modelId="{926C9B51-5FE2-4283-9505-5114198D2DDA}" type="presParOf" srcId="{BB7B1F39-AAF8-4AB2-9198-2D407FBE766B}" destId="{692D30BB-8B22-48F4-A62A-73A5472EA5A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2003657-E72F-40EB-9E0D-B185E488892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1F5537-9062-4E8F-A949-CFB10B5B37AD}">
      <dgm:prSet phldrT="[Текст]" custT="1"/>
      <dgm:spPr/>
      <dgm:t>
        <a:bodyPr/>
        <a:lstStyle/>
        <a:p>
          <a:r>
            <a:rPr lang="ru-RU" sz="1400" b="1" dirty="0">
              <a:latin typeface="Times New Roman" pitchFamily="18" charset="0"/>
              <a:cs typeface="Times New Roman" pitchFamily="18" charset="0"/>
            </a:rPr>
            <a:t>2011 </a:t>
          </a:r>
          <a:r>
            <a:rPr lang="ru-RU" sz="1400" b="1" dirty="0" err="1">
              <a:latin typeface="Times New Roman" pitchFamily="18" charset="0"/>
              <a:cs typeface="Times New Roman" pitchFamily="18" charset="0"/>
            </a:rPr>
            <a:t>жылғы</a:t>
          </a:r>
          <a:r>
            <a:rPr lang="ru-RU" sz="14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>
              <a:latin typeface="Times New Roman" pitchFamily="18" charset="0"/>
              <a:cs typeface="Times New Roman" pitchFamily="18" charset="0"/>
            </a:rPr>
            <a:t>қыркүйекте</a:t>
          </a:r>
          <a:r>
            <a:rPr lang="ru-RU" sz="1400" b="1" dirty="0">
              <a:latin typeface="Times New Roman" pitchFamily="18" charset="0"/>
              <a:cs typeface="Times New Roman" pitchFamily="18" charset="0"/>
            </a:rPr>
            <a:t> </a:t>
          </a:r>
        </a:p>
      </dgm:t>
    </dgm:pt>
    <dgm:pt modelId="{5C3ECD96-D07C-46AE-B0E8-119D5FADB1EF}" type="parTrans" cxnId="{3E183CDA-4273-4B26-8F61-2425C8F1BDFA}">
      <dgm:prSet/>
      <dgm:spPr/>
      <dgm:t>
        <a:bodyPr/>
        <a:lstStyle/>
        <a:p>
          <a:endParaRPr lang="ru-RU"/>
        </a:p>
      </dgm:t>
    </dgm:pt>
    <dgm:pt modelId="{772EA984-EB0A-465E-8F05-C77A5B380476}" type="sibTrans" cxnId="{3E183CDA-4273-4B26-8F61-2425C8F1BDFA}">
      <dgm:prSet/>
      <dgm:spPr/>
      <dgm:t>
        <a:bodyPr/>
        <a:lstStyle/>
        <a:p>
          <a:endParaRPr lang="ru-RU"/>
        </a:p>
      </dgm:t>
    </dgm:pt>
    <dgm:pt modelId="{E766C312-B4AE-4FC5-973B-778EC3523148}">
      <dgm:prSet phldrT="[Текст]"/>
      <dgm:spPr/>
      <dgm:t>
        <a:bodyPr/>
        <a:lstStyle/>
        <a:p>
          <a:r>
            <a:rPr lang="ru-RU" dirty="0" err="1">
              <a:latin typeface="Times New Roman" pitchFamily="18" charset="0"/>
              <a:cs typeface="Times New Roman" pitchFamily="18" charset="0"/>
            </a:rPr>
            <a:t>Еуропалық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Комиссия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бірқатар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еуропалық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монополияға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қарсы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заңнаманы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бұзды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деген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күдікпен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Еуропаның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энергетикалық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нарығында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жұмыс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істейтін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Газпромның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бірқатар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филиалдарының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атап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айтқанда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, «Газпром Германия»)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кеңселеріне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рейд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жасады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 </a:t>
          </a:r>
        </a:p>
      </dgm:t>
    </dgm:pt>
    <dgm:pt modelId="{91728247-1CE9-46FD-A848-77EE7BBB228C}" type="parTrans" cxnId="{EB2126E3-8359-4289-AC60-DF9B45C65A52}">
      <dgm:prSet/>
      <dgm:spPr/>
      <dgm:t>
        <a:bodyPr/>
        <a:lstStyle/>
        <a:p>
          <a:endParaRPr lang="ru-RU"/>
        </a:p>
      </dgm:t>
    </dgm:pt>
    <dgm:pt modelId="{E81CCFA9-A7D0-4EC3-B2ED-ABFA8B08E5DC}" type="sibTrans" cxnId="{EB2126E3-8359-4289-AC60-DF9B45C65A52}">
      <dgm:prSet/>
      <dgm:spPr/>
      <dgm:t>
        <a:bodyPr/>
        <a:lstStyle/>
        <a:p>
          <a:endParaRPr lang="ru-RU"/>
        </a:p>
      </dgm:t>
    </dgm:pt>
    <dgm:pt modelId="{6EB4F943-EE21-4718-80E4-773F99DB2ED3}">
      <dgm:prSet phldrT="[Текст]" custT="1"/>
      <dgm:spPr/>
      <dgm:t>
        <a:bodyPr/>
        <a:lstStyle/>
        <a:p>
          <a:r>
            <a:rPr lang="ru-RU" sz="1400" b="1" dirty="0">
              <a:latin typeface="Times New Roman" pitchFamily="18" charset="0"/>
              <a:cs typeface="Times New Roman" pitchFamily="18" charset="0"/>
            </a:rPr>
            <a:t>2012 </a:t>
          </a:r>
          <a:r>
            <a:rPr lang="ru-RU" sz="1400" b="1" dirty="0" err="1">
              <a:latin typeface="Times New Roman" pitchFamily="18" charset="0"/>
              <a:cs typeface="Times New Roman" pitchFamily="18" charset="0"/>
            </a:rPr>
            <a:t>жылдың</a:t>
          </a:r>
          <a:r>
            <a:rPr lang="ru-RU" sz="14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>
              <a:latin typeface="Times New Roman" pitchFamily="18" charset="0"/>
              <a:cs typeface="Times New Roman" pitchFamily="18" charset="0"/>
            </a:rPr>
            <a:t>қыркүйегінде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8141BC44-5693-4916-98D7-9698B002132E}" type="parTrans" cxnId="{EBF1654B-EC45-46B6-A0B8-D216EE6577CF}">
      <dgm:prSet/>
      <dgm:spPr/>
      <dgm:t>
        <a:bodyPr/>
        <a:lstStyle/>
        <a:p>
          <a:endParaRPr lang="ru-RU"/>
        </a:p>
      </dgm:t>
    </dgm:pt>
    <dgm:pt modelId="{E9D52945-FC7C-4939-BC08-B8F70FB2CB28}" type="sibTrans" cxnId="{EBF1654B-EC45-46B6-A0B8-D216EE6577CF}">
      <dgm:prSet/>
      <dgm:spPr/>
      <dgm:t>
        <a:bodyPr/>
        <a:lstStyle/>
        <a:p>
          <a:endParaRPr lang="ru-RU"/>
        </a:p>
      </dgm:t>
    </dgm:pt>
    <dgm:pt modelId="{6985D9A6-9679-499D-B247-08AEAF2F31F9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«Газпром»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Еуропалық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Комиссияның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Орталық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Шығыс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Еуропа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нарықтарындағы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еркін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бәсекелестікті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шектейді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деген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күдікпен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монополияға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қарсы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тергеуге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қатысқан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ресми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тұлға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болды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27D79EB3-929C-4354-81BA-62DEAB795FF7}" type="parTrans" cxnId="{063003B1-670E-4E81-A9B0-B8121A98326C}">
      <dgm:prSet/>
      <dgm:spPr/>
      <dgm:t>
        <a:bodyPr/>
        <a:lstStyle/>
        <a:p>
          <a:endParaRPr lang="ru-RU"/>
        </a:p>
      </dgm:t>
    </dgm:pt>
    <dgm:pt modelId="{BCDC2A1F-13EA-4278-A933-A898EB45DEF8}" type="sibTrans" cxnId="{063003B1-670E-4E81-A9B0-B8121A98326C}">
      <dgm:prSet/>
      <dgm:spPr/>
      <dgm:t>
        <a:bodyPr/>
        <a:lstStyle/>
        <a:p>
          <a:endParaRPr lang="ru-RU"/>
        </a:p>
      </dgm:t>
    </dgm:pt>
    <dgm:pt modelId="{80A695E2-69FA-4CEE-91FC-64EE83F88C91}">
      <dgm:prSet phldrT="[Текст]" custT="1"/>
      <dgm:spPr/>
      <dgm:t>
        <a:bodyPr/>
        <a:lstStyle/>
        <a:p>
          <a:r>
            <a:rPr lang="kk-KZ" sz="1400" b="1" dirty="0">
              <a:latin typeface="Times New Roman" pitchFamily="18" charset="0"/>
              <a:cs typeface="Times New Roman" pitchFamily="18" charset="0"/>
            </a:rPr>
            <a:t>2017 жылы 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8EDE17E2-959D-492C-A8EF-2D286BE53D21}" type="parTrans" cxnId="{AC7C4908-39C9-485E-9A73-C8E33CD8CF4C}">
      <dgm:prSet/>
      <dgm:spPr/>
      <dgm:t>
        <a:bodyPr/>
        <a:lstStyle/>
        <a:p>
          <a:endParaRPr lang="ru-RU"/>
        </a:p>
      </dgm:t>
    </dgm:pt>
    <dgm:pt modelId="{917D2126-3723-4818-83B3-031BD587C404}" type="sibTrans" cxnId="{AC7C4908-39C9-485E-9A73-C8E33CD8CF4C}">
      <dgm:prSet/>
      <dgm:spPr/>
      <dgm:t>
        <a:bodyPr/>
        <a:lstStyle/>
        <a:p>
          <a:endParaRPr lang="ru-RU"/>
        </a:p>
      </dgm:t>
    </dgm:pt>
    <dgm:pt modelId="{A85BB50F-4188-4908-9E05-4C7DE95294BA}">
      <dgm:prSet phldrT="[Текст]"/>
      <dgm:spPr/>
      <dgm:t>
        <a:bodyPr/>
        <a:lstStyle/>
        <a:p>
          <a:r>
            <a:rPr lang="kk-KZ" dirty="0">
              <a:latin typeface="Times New Roman" pitchFamily="18" charset="0"/>
              <a:cs typeface="Times New Roman" pitchFamily="18" charset="0"/>
            </a:rPr>
            <a:t>ФАС басқа фирмалардың нарыққа кіруін жеңілдету үшін әрі 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«Газпром»-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ның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шығындары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көбейіп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кеткен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соң,оны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монополия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етпеу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ұсыныстарын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алға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тарта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бастады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5DFBFE30-446B-42F0-848A-64E08F3CAD91}" type="parTrans" cxnId="{64AB7C1D-C8AB-4442-AAD8-3E022B791D54}">
      <dgm:prSet/>
      <dgm:spPr/>
      <dgm:t>
        <a:bodyPr/>
        <a:lstStyle/>
        <a:p>
          <a:endParaRPr lang="ru-RU"/>
        </a:p>
      </dgm:t>
    </dgm:pt>
    <dgm:pt modelId="{5305054A-B018-48ED-B508-037666C7AF0D}" type="sibTrans" cxnId="{64AB7C1D-C8AB-4442-AAD8-3E022B791D54}">
      <dgm:prSet/>
      <dgm:spPr/>
      <dgm:t>
        <a:bodyPr/>
        <a:lstStyle/>
        <a:p>
          <a:endParaRPr lang="ru-RU"/>
        </a:p>
      </dgm:t>
    </dgm:pt>
    <dgm:pt modelId="{EA941B5F-FE08-4454-B831-6DE52C875CDB}">
      <dgm:prSet custT="1"/>
      <dgm:spPr/>
      <dgm:t>
        <a:bodyPr/>
        <a:lstStyle/>
        <a:p>
          <a:r>
            <a:rPr lang="ru-RU" sz="1400" b="1" dirty="0">
              <a:latin typeface="Times New Roman" pitchFamily="18" charset="0"/>
              <a:cs typeface="Times New Roman" pitchFamily="18" charset="0"/>
            </a:rPr>
            <a:t>2018 </a:t>
          </a:r>
          <a:r>
            <a:rPr lang="ru-RU" sz="1400" b="1" dirty="0" err="1">
              <a:latin typeface="Times New Roman" pitchFamily="18" charset="0"/>
              <a:cs typeface="Times New Roman" pitchFamily="18" charset="0"/>
            </a:rPr>
            <a:t>жылдың</a:t>
          </a:r>
          <a:r>
            <a:rPr lang="ru-RU" sz="14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>
              <a:latin typeface="Times New Roman" pitchFamily="18" charset="0"/>
              <a:cs typeface="Times New Roman" pitchFamily="18" charset="0"/>
            </a:rPr>
            <a:t>мамырында</a:t>
          </a:r>
          <a:r>
            <a:rPr lang="ru-RU" sz="1400" b="1" dirty="0">
              <a:latin typeface="Times New Roman" pitchFamily="18" charset="0"/>
              <a:cs typeface="Times New Roman" pitchFamily="18" charset="0"/>
            </a:rPr>
            <a:t> </a:t>
          </a:r>
        </a:p>
      </dgm:t>
    </dgm:pt>
    <dgm:pt modelId="{95528A09-57E0-47B4-B25E-D6648E66D7E9}" type="parTrans" cxnId="{A7490BC2-F030-415C-B0C3-06D0A892CC86}">
      <dgm:prSet/>
      <dgm:spPr/>
      <dgm:t>
        <a:bodyPr/>
        <a:lstStyle/>
        <a:p>
          <a:endParaRPr lang="ru-RU"/>
        </a:p>
      </dgm:t>
    </dgm:pt>
    <dgm:pt modelId="{1C83ADBA-DA1C-4679-8D0C-A339D180310F}" type="sibTrans" cxnId="{A7490BC2-F030-415C-B0C3-06D0A892CC86}">
      <dgm:prSet/>
      <dgm:spPr/>
      <dgm:t>
        <a:bodyPr/>
        <a:lstStyle/>
        <a:p>
          <a:endParaRPr lang="ru-RU"/>
        </a:p>
      </dgm:t>
    </dgm:pt>
    <dgm:pt modelId="{A25C09E3-98F1-432F-BF46-83F93C5527F1}">
      <dgm:prSet/>
      <dgm:spPr/>
      <dgm:t>
        <a:bodyPr/>
        <a:lstStyle/>
        <a:p>
          <a:r>
            <a:rPr lang="ru-RU" dirty="0" err="1">
              <a:latin typeface="Times New Roman" pitchFamily="18" charset="0"/>
              <a:cs typeface="Times New Roman" pitchFamily="18" charset="0"/>
            </a:rPr>
            <a:t>Еуропалық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Комиссия мен Газпром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арасында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татуласу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туралы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келісім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жасалды</a:t>
          </a:r>
          <a:r>
            <a:rPr lang="ru-RU" dirty="0"/>
            <a:t>.</a:t>
          </a:r>
        </a:p>
      </dgm:t>
    </dgm:pt>
    <dgm:pt modelId="{76B44F3F-F05D-4DA0-81C7-801DC8CC742D}" type="parTrans" cxnId="{7E29D51F-F8BA-4425-A8C8-B80C6DCCD461}">
      <dgm:prSet/>
      <dgm:spPr/>
      <dgm:t>
        <a:bodyPr/>
        <a:lstStyle/>
        <a:p>
          <a:endParaRPr lang="ru-RU"/>
        </a:p>
      </dgm:t>
    </dgm:pt>
    <dgm:pt modelId="{DD489279-E87F-42FA-A148-9B49D084A548}" type="sibTrans" cxnId="{7E29D51F-F8BA-4425-A8C8-B80C6DCCD461}">
      <dgm:prSet/>
      <dgm:spPr/>
      <dgm:t>
        <a:bodyPr/>
        <a:lstStyle/>
        <a:p>
          <a:endParaRPr lang="ru-RU"/>
        </a:p>
      </dgm:t>
    </dgm:pt>
    <dgm:pt modelId="{CBC2D4C5-150F-4911-9B5F-C342B9327918}" type="pres">
      <dgm:prSet presAssocID="{52003657-E72F-40EB-9E0D-B185E4888926}" presName="Name0" presStyleCnt="0">
        <dgm:presLayoutVars>
          <dgm:dir/>
          <dgm:animLvl val="lvl"/>
          <dgm:resizeHandles val="exact"/>
        </dgm:presLayoutVars>
      </dgm:prSet>
      <dgm:spPr/>
    </dgm:pt>
    <dgm:pt modelId="{E3C38D5B-C0BD-474C-9115-82172F2D817D}" type="pres">
      <dgm:prSet presAssocID="{B31F5537-9062-4E8F-A949-CFB10B5B37AD}" presName="composite" presStyleCnt="0"/>
      <dgm:spPr/>
    </dgm:pt>
    <dgm:pt modelId="{7F78103F-5705-4095-B543-D74A23FCBDCE}" type="pres">
      <dgm:prSet presAssocID="{B31F5537-9062-4E8F-A949-CFB10B5B37AD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42532010-2472-4A66-8ADF-379546445B42}" type="pres">
      <dgm:prSet presAssocID="{B31F5537-9062-4E8F-A949-CFB10B5B37AD}" presName="desTx" presStyleLbl="alignAccFollowNode1" presStyleIdx="0" presStyleCnt="4" custLinFactNeighborX="-166" custLinFactNeighborY="1138">
        <dgm:presLayoutVars>
          <dgm:bulletEnabled val="1"/>
        </dgm:presLayoutVars>
      </dgm:prSet>
      <dgm:spPr/>
    </dgm:pt>
    <dgm:pt modelId="{D18171E8-D379-4162-BA28-353BC5A093D7}" type="pres">
      <dgm:prSet presAssocID="{772EA984-EB0A-465E-8F05-C77A5B380476}" presName="space" presStyleCnt="0"/>
      <dgm:spPr/>
    </dgm:pt>
    <dgm:pt modelId="{113E07D4-6AFE-467B-A6C5-FBCCC9159128}" type="pres">
      <dgm:prSet presAssocID="{6EB4F943-EE21-4718-80E4-773F99DB2ED3}" presName="composite" presStyleCnt="0"/>
      <dgm:spPr/>
    </dgm:pt>
    <dgm:pt modelId="{36FAA5FA-29C9-429D-B050-2F29E9EA1571}" type="pres">
      <dgm:prSet presAssocID="{6EB4F943-EE21-4718-80E4-773F99DB2ED3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726E76D8-24E1-4088-9027-CC3E19E3B4D6}" type="pres">
      <dgm:prSet presAssocID="{6EB4F943-EE21-4718-80E4-773F99DB2ED3}" presName="desTx" presStyleLbl="alignAccFollowNode1" presStyleIdx="1" presStyleCnt="4">
        <dgm:presLayoutVars>
          <dgm:bulletEnabled val="1"/>
        </dgm:presLayoutVars>
      </dgm:prSet>
      <dgm:spPr/>
    </dgm:pt>
    <dgm:pt modelId="{89D1DC17-1A26-4516-8E61-C56804D74DBC}" type="pres">
      <dgm:prSet presAssocID="{E9D52945-FC7C-4939-BC08-B8F70FB2CB28}" presName="space" presStyleCnt="0"/>
      <dgm:spPr/>
    </dgm:pt>
    <dgm:pt modelId="{D567C671-A483-4258-97D1-DB8794DFFE51}" type="pres">
      <dgm:prSet presAssocID="{80A695E2-69FA-4CEE-91FC-64EE83F88C91}" presName="composite" presStyleCnt="0"/>
      <dgm:spPr/>
    </dgm:pt>
    <dgm:pt modelId="{659DF92B-82AA-4B59-A254-012700F6CE2A}" type="pres">
      <dgm:prSet presAssocID="{80A695E2-69FA-4CEE-91FC-64EE83F88C91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3ED90B1B-322F-42BB-963C-9EAA0A861425}" type="pres">
      <dgm:prSet presAssocID="{80A695E2-69FA-4CEE-91FC-64EE83F88C91}" presName="desTx" presStyleLbl="alignAccFollowNode1" presStyleIdx="2" presStyleCnt="4">
        <dgm:presLayoutVars>
          <dgm:bulletEnabled val="1"/>
        </dgm:presLayoutVars>
      </dgm:prSet>
      <dgm:spPr/>
    </dgm:pt>
    <dgm:pt modelId="{74480BBC-7CCE-4049-B98E-A4B554E3A406}" type="pres">
      <dgm:prSet presAssocID="{917D2126-3723-4818-83B3-031BD587C404}" presName="space" presStyleCnt="0"/>
      <dgm:spPr/>
    </dgm:pt>
    <dgm:pt modelId="{59C20AF3-5BAC-468B-9FB6-3F0FB5C84E26}" type="pres">
      <dgm:prSet presAssocID="{EA941B5F-FE08-4454-B831-6DE52C875CDB}" presName="composite" presStyleCnt="0"/>
      <dgm:spPr/>
    </dgm:pt>
    <dgm:pt modelId="{969800D8-9D6C-405D-9481-7AB919BE44CD}" type="pres">
      <dgm:prSet presAssocID="{EA941B5F-FE08-4454-B831-6DE52C875CDB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795DD043-2CB6-40B2-95E1-7D5A6F34AAB1}" type="pres">
      <dgm:prSet presAssocID="{EA941B5F-FE08-4454-B831-6DE52C875CDB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AC7C4908-39C9-485E-9A73-C8E33CD8CF4C}" srcId="{52003657-E72F-40EB-9E0D-B185E4888926}" destId="{80A695E2-69FA-4CEE-91FC-64EE83F88C91}" srcOrd="2" destOrd="0" parTransId="{8EDE17E2-959D-492C-A8EF-2D286BE53D21}" sibTransId="{917D2126-3723-4818-83B3-031BD587C404}"/>
    <dgm:cxn modelId="{CBDE9A1C-3167-4DFB-8298-108AF37218B4}" type="presOf" srcId="{B31F5537-9062-4E8F-A949-CFB10B5B37AD}" destId="{7F78103F-5705-4095-B543-D74A23FCBDCE}" srcOrd="0" destOrd="0" presId="urn:microsoft.com/office/officeart/2005/8/layout/hList1"/>
    <dgm:cxn modelId="{64AB7C1D-C8AB-4442-AAD8-3E022B791D54}" srcId="{80A695E2-69FA-4CEE-91FC-64EE83F88C91}" destId="{A85BB50F-4188-4908-9E05-4C7DE95294BA}" srcOrd="0" destOrd="0" parTransId="{5DFBFE30-446B-42F0-848A-64E08F3CAD91}" sibTransId="{5305054A-B018-48ED-B508-037666C7AF0D}"/>
    <dgm:cxn modelId="{7E29D51F-F8BA-4425-A8C8-B80C6DCCD461}" srcId="{EA941B5F-FE08-4454-B831-6DE52C875CDB}" destId="{A25C09E3-98F1-432F-BF46-83F93C5527F1}" srcOrd="0" destOrd="0" parTransId="{76B44F3F-F05D-4DA0-81C7-801DC8CC742D}" sibTransId="{DD489279-E87F-42FA-A148-9B49D084A548}"/>
    <dgm:cxn modelId="{4205E223-4EAE-465C-9564-B0739540530D}" type="presOf" srcId="{EA941B5F-FE08-4454-B831-6DE52C875CDB}" destId="{969800D8-9D6C-405D-9481-7AB919BE44CD}" srcOrd="0" destOrd="0" presId="urn:microsoft.com/office/officeart/2005/8/layout/hList1"/>
    <dgm:cxn modelId="{989CAF2B-4823-4F40-8BBA-A12E2A9D8499}" type="presOf" srcId="{6985D9A6-9679-499D-B247-08AEAF2F31F9}" destId="{726E76D8-24E1-4088-9027-CC3E19E3B4D6}" srcOrd="0" destOrd="0" presId="urn:microsoft.com/office/officeart/2005/8/layout/hList1"/>
    <dgm:cxn modelId="{EBF1654B-EC45-46B6-A0B8-D216EE6577CF}" srcId="{52003657-E72F-40EB-9E0D-B185E4888926}" destId="{6EB4F943-EE21-4718-80E4-773F99DB2ED3}" srcOrd="1" destOrd="0" parTransId="{8141BC44-5693-4916-98D7-9698B002132E}" sibTransId="{E9D52945-FC7C-4939-BC08-B8F70FB2CB28}"/>
    <dgm:cxn modelId="{953BD174-BB50-43F8-8DB1-D5602210BE66}" type="presOf" srcId="{A25C09E3-98F1-432F-BF46-83F93C5527F1}" destId="{795DD043-2CB6-40B2-95E1-7D5A6F34AAB1}" srcOrd="0" destOrd="0" presId="urn:microsoft.com/office/officeart/2005/8/layout/hList1"/>
    <dgm:cxn modelId="{C7657D83-1841-46D8-92C4-2543CECE9F46}" type="presOf" srcId="{A85BB50F-4188-4908-9E05-4C7DE95294BA}" destId="{3ED90B1B-322F-42BB-963C-9EAA0A861425}" srcOrd="0" destOrd="0" presId="urn:microsoft.com/office/officeart/2005/8/layout/hList1"/>
    <dgm:cxn modelId="{68047F85-13AD-47E3-BF56-D25DB2687EB7}" type="presOf" srcId="{6EB4F943-EE21-4718-80E4-773F99DB2ED3}" destId="{36FAA5FA-29C9-429D-B050-2F29E9EA1571}" srcOrd="0" destOrd="0" presId="urn:microsoft.com/office/officeart/2005/8/layout/hList1"/>
    <dgm:cxn modelId="{AB593592-DB02-4574-85C5-7697DAD96177}" type="presOf" srcId="{52003657-E72F-40EB-9E0D-B185E4888926}" destId="{CBC2D4C5-150F-4911-9B5F-C342B9327918}" srcOrd="0" destOrd="0" presId="urn:microsoft.com/office/officeart/2005/8/layout/hList1"/>
    <dgm:cxn modelId="{063003B1-670E-4E81-A9B0-B8121A98326C}" srcId="{6EB4F943-EE21-4718-80E4-773F99DB2ED3}" destId="{6985D9A6-9679-499D-B247-08AEAF2F31F9}" srcOrd="0" destOrd="0" parTransId="{27D79EB3-929C-4354-81BA-62DEAB795FF7}" sibTransId="{BCDC2A1F-13EA-4278-A933-A898EB45DEF8}"/>
    <dgm:cxn modelId="{A7490BC2-F030-415C-B0C3-06D0A892CC86}" srcId="{52003657-E72F-40EB-9E0D-B185E4888926}" destId="{EA941B5F-FE08-4454-B831-6DE52C875CDB}" srcOrd="3" destOrd="0" parTransId="{95528A09-57E0-47B4-B25E-D6648E66D7E9}" sibTransId="{1C83ADBA-DA1C-4679-8D0C-A339D180310F}"/>
    <dgm:cxn modelId="{F39FF7D6-9D49-4B6A-8634-87DBA8DA8B69}" type="presOf" srcId="{80A695E2-69FA-4CEE-91FC-64EE83F88C91}" destId="{659DF92B-82AA-4B59-A254-012700F6CE2A}" srcOrd="0" destOrd="0" presId="urn:microsoft.com/office/officeart/2005/8/layout/hList1"/>
    <dgm:cxn modelId="{3E183CDA-4273-4B26-8F61-2425C8F1BDFA}" srcId="{52003657-E72F-40EB-9E0D-B185E4888926}" destId="{B31F5537-9062-4E8F-A949-CFB10B5B37AD}" srcOrd="0" destOrd="0" parTransId="{5C3ECD96-D07C-46AE-B0E8-119D5FADB1EF}" sibTransId="{772EA984-EB0A-465E-8F05-C77A5B380476}"/>
    <dgm:cxn modelId="{33E0F6E0-4F1D-4DAD-9F0F-2F61EBFD4D1E}" type="presOf" srcId="{E766C312-B4AE-4FC5-973B-778EC3523148}" destId="{42532010-2472-4A66-8ADF-379546445B42}" srcOrd="0" destOrd="0" presId="urn:microsoft.com/office/officeart/2005/8/layout/hList1"/>
    <dgm:cxn modelId="{EB2126E3-8359-4289-AC60-DF9B45C65A52}" srcId="{B31F5537-9062-4E8F-A949-CFB10B5B37AD}" destId="{E766C312-B4AE-4FC5-973B-778EC3523148}" srcOrd="0" destOrd="0" parTransId="{91728247-1CE9-46FD-A848-77EE7BBB228C}" sibTransId="{E81CCFA9-A7D0-4EC3-B2ED-ABFA8B08E5DC}"/>
    <dgm:cxn modelId="{0837541B-D902-483D-B12E-F9FF652A2035}" type="presParOf" srcId="{CBC2D4C5-150F-4911-9B5F-C342B9327918}" destId="{E3C38D5B-C0BD-474C-9115-82172F2D817D}" srcOrd="0" destOrd="0" presId="urn:microsoft.com/office/officeart/2005/8/layout/hList1"/>
    <dgm:cxn modelId="{CA47FBB2-0F76-4840-980F-0E3F71AE2702}" type="presParOf" srcId="{E3C38D5B-C0BD-474C-9115-82172F2D817D}" destId="{7F78103F-5705-4095-B543-D74A23FCBDCE}" srcOrd="0" destOrd="0" presId="urn:microsoft.com/office/officeart/2005/8/layout/hList1"/>
    <dgm:cxn modelId="{35F2B338-A758-4AC4-8E49-A3DCFAEA324C}" type="presParOf" srcId="{E3C38D5B-C0BD-474C-9115-82172F2D817D}" destId="{42532010-2472-4A66-8ADF-379546445B42}" srcOrd="1" destOrd="0" presId="urn:microsoft.com/office/officeart/2005/8/layout/hList1"/>
    <dgm:cxn modelId="{FBAE1220-BE92-46C2-800F-1FC625552A1A}" type="presParOf" srcId="{CBC2D4C5-150F-4911-9B5F-C342B9327918}" destId="{D18171E8-D379-4162-BA28-353BC5A093D7}" srcOrd="1" destOrd="0" presId="urn:microsoft.com/office/officeart/2005/8/layout/hList1"/>
    <dgm:cxn modelId="{42CDEA9E-17D5-4AEE-BB09-56F11CE3A386}" type="presParOf" srcId="{CBC2D4C5-150F-4911-9B5F-C342B9327918}" destId="{113E07D4-6AFE-467B-A6C5-FBCCC9159128}" srcOrd="2" destOrd="0" presId="urn:microsoft.com/office/officeart/2005/8/layout/hList1"/>
    <dgm:cxn modelId="{53F387CF-6EDB-4163-A006-61A4193B62B4}" type="presParOf" srcId="{113E07D4-6AFE-467B-A6C5-FBCCC9159128}" destId="{36FAA5FA-29C9-429D-B050-2F29E9EA1571}" srcOrd="0" destOrd="0" presId="urn:microsoft.com/office/officeart/2005/8/layout/hList1"/>
    <dgm:cxn modelId="{D672824E-BA14-4605-9610-5BCB222531A9}" type="presParOf" srcId="{113E07D4-6AFE-467B-A6C5-FBCCC9159128}" destId="{726E76D8-24E1-4088-9027-CC3E19E3B4D6}" srcOrd="1" destOrd="0" presId="urn:microsoft.com/office/officeart/2005/8/layout/hList1"/>
    <dgm:cxn modelId="{0F7EAA32-ED59-4ACF-A1CD-43E4EB348CF4}" type="presParOf" srcId="{CBC2D4C5-150F-4911-9B5F-C342B9327918}" destId="{89D1DC17-1A26-4516-8E61-C56804D74DBC}" srcOrd="3" destOrd="0" presId="urn:microsoft.com/office/officeart/2005/8/layout/hList1"/>
    <dgm:cxn modelId="{A89FA8FD-6F8F-4FAD-95BF-C056952CCB9B}" type="presParOf" srcId="{CBC2D4C5-150F-4911-9B5F-C342B9327918}" destId="{D567C671-A483-4258-97D1-DB8794DFFE51}" srcOrd="4" destOrd="0" presId="urn:microsoft.com/office/officeart/2005/8/layout/hList1"/>
    <dgm:cxn modelId="{9184E164-98B0-40EE-ADF0-6222D973EC7C}" type="presParOf" srcId="{D567C671-A483-4258-97D1-DB8794DFFE51}" destId="{659DF92B-82AA-4B59-A254-012700F6CE2A}" srcOrd="0" destOrd="0" presId="urn:microsoft.com/office/officeart/2005/8/layout/hList1"/>
    <dgm:cxn modelId="{8D43E548-C0D7-4699-8649-2ACDCAB52BBC}" type="presParOf" srcId="{D567C671-A483-4258-97D1-DB8794DFFE51}" destId="{3ED90B1B-322F-42BB-963C-9EAA0A861425}" srcOrd="1" destOrd="0" presId="urn:microsoft.com/office/officeart/2005/8/layout/hList1"/>
    <dgm:cxn modelId="{7C675A6C-CCF5-418F-9DEE-562332FAF2BE}" type="presParOf" srcId="{CBC2D4C5-150F-4911-9B5F-C342B9327918}" destId="{74480BBC-7CCE-4049-B98E-A4B554E3A406}" srcOrd="5" destOrd="0" presId="urn:microsoft.com/office/officeart/2005/8/layout/hList1"/>
    <dgm:cxn modelId="{0B3862F8-17C4-40F3-9890-A67346AD0F51}" type="presParOf" srcId="{CBC2D4C5-150F-4911-9B5F-C342B9327918}" destId="{59C20AF3-5BAC-468B-9FB6-3F0FB5C84E26}" srcOrd="6" destOrd="0" presId="urn:microsoft.com/office/officeart/2005/8/layout/hList1"/>
    <dgm:cxn modelId="{E41FDC74-2787-4422-89BE-A84B9EEC8566}" type="presParOf" srcId="{59C20AF3-5BAC-468B-9FB6-3F0FB5C84E26}" destId="{969800D8-9D6C-405D-9481-7AB919BE44CD}" srcOrd="0" destOrd="0" presId="urn:microsoft.com/office/officeart/2005/8/layout/hList1"/>
    <dgm:cxn modelId="{9D92B716-C0B3-4A28-9F3E-CD931E30A720}" type="presParOf" srcId="{59C20AF3-5BAC-468B-9FB6-3F0FB5C84E26}" destId="{795DD043-2CB6-40B2-95E1-7D5A6F34AAB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5C1838-8FEF-4188-9E6C-D6C98B033AA1}">
      <dsp:nvSpPr>
        <dsp:cNvPr id="0" name=""/>
        <dsp:cNvSpPr/>
      </dsp:nvSpPr>
      <dsp:spPr>
        <a:xfrm>
          <a:off x="3492998" y="0"/>
          <a:ext cx="1978490" cy="13189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6000" sy="96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3240000"/>
          </a:lightRig>
        </a:scene3d>
        <a:sp3d>
          <a:bevelT w="28575" h="28575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Қызметтің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негізгі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бағыттары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:</a:t>
          </a:r>
        </a:p>
      </dsp:txBody>
      <dsp:txXfrm>
        <a:off x="3531630" y="38632"/>
        <a:ext cx="1901226" cy="1241729"/>
      </dsp:txXfrm>
    </dsp:sp>
    <dsp:sp modelId="{3CFE0B53-3434-4D8F-BCEC-54DA30BF5F20}">
      <dsp:nvSpPr>
        <dsp:cNvPr id="0" name=""/>
        <dsp:cNvSpPr/>
      </dsp:nvSpPr>
      <dsp:spPr>
        <a:xfrm>
          <a:off x="1910206" y="1318993"/>
          <a:ext cx="2572037" cy="527597"/>
        </a:xfrm>
        <a:custGeom>
          <a:avLst/>
          <a:gdLst/>
          <a:ahLst/>
          <a:cxnLst/>
          <a:rect l="0" t="0" r="0" b="0"/>
          <a:pathLst>
            <a:path>
              <a:moveTo>
                <a:pt x="2572037" y="0"/>
              </a:moveTo>
              <a:lnTo>
                <a:pt x="2572037" y="263798"/>
              </a:lnTo>
              <a:lnTo>
                <a:pt x="0" y="263798"/>
              </a:lnTo>
              <a:lnTo>
                <a:pt x="0" y="52759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09C0D1-49F9-4567-A98E-36741D2A008D}">
      <dsp:nvSpPr>
        <dsp:cNvPr id="0" name=""/>
        <dsp:cNvSpPr/>
      </dsp:nvSpPr>
      <dsp:spPr>
        <a:xfrm>
          <a:off x="920961" y="1846591"/>
          <a:ext cx="1978490" cy="13189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6000" sy="96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3240000"/>
          </a:lightRig>
        </a:scene3d>
        <a:sp3d>
          <a:bevelT w="28575" h="28575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u="sng" kern="1200" dirty="0" err="1">
              <a:latin typeface="Times New Roman" pitchFamily="18" charset="0"/>
              <a:cs typeface="Times New Roman" pitchFamily="18" charset="0"/>
            </a:rPr>
            <a:t>газды,газ</a:t>
          </a:r>
          <a:r>
            <a:rPr lang="ru-RU" sz="1600" b="0" u="sng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u="sng" kern="1200" dirty="0" err="1">
              <a:latin typeface="Times New Roman" pitchFamily="18" charset="0"/>
              <a:cs typeface="Times New Roman" pitchFamily="18" charset="0"/>
            </a:rPr>
            <a:t>конденсатын</a:t>
          </a:r>
          <a:r>
            <a:rPr lang="ru-RU" sz="1600" b="0" kern="1200" dirty="0" err="1">
              <a:latin typeface="Times New Roman" pitchFamily="18" charset="0"/>
              <a:cs typeface="Times New Roman" pitchFamily="18" charset="0"/>
            </a:rPr>
            <a:t>,мұнайды</a:t>
          </a:r>
          <a:r>
            <a:rPr lang="ru-RU" sz="1600" b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барлау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өндіру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тасымалдау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сақтау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, өңдеу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сату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, </a:t>
          </a:r>
        </a:p>
      </dsp:txBody>
      <dsp:txXfrm>
        <a:off x="959593" y="1885223"/>
        <a:ext cx="1901226" cy="1241729"/>
      </dsp:txXfrm>
    </dsp:sp>
    <dsp:sp modelId="{002C27A7-5B2B-41D0-9A89-15AE887B9DFD}">
      <dsp:nvSpPr>
        <dsp:cNvPr id="0" name=""/>
        <dsp:cNvSpPr/>
      </dsp:nvSpPr>
      <dsp:spPr>
        <a:xfrm>
          <a:off x="4436524" y="1318993"/>
          <a:ext cx="91440" cy="5275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759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E4422E-30C4-419E-863F-FC7FA0FDA5B3}">
      <dsp:nvSpPr>
        <dsp:cNvPr id="0" name=""/>
        <dsp:cNvSpPr/>
      </dsp:nvSpPr>
      <dsp:spPr>
        <a:xfrm>
          <a:off x="3492998" y="1846591"/>
          <a:ext cx="1978490" cy="13189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6000" sy="96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3240000"/>
          </a:lightRig>
        </a:scene3d>
        <a:sp3d>
          <a:bevelT w="28575" h="28575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u="sng" kern="1200" dirty="0" err="1">
              <a:latin typeface="Times New Roman" pitchFamily="18" charset="0"/>
              <a:cs typeface="Times New Roman" pitchFamily="18" charset="0"/>
            </a:rPr>
            <a:t>газды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мотор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отыны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ретінде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сату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31630" y="1885223"/>
        <a:ext cx="1901226" cy="1241729"/>
      </dsp:txXfrm>
    </dsp:sp>
    <dsp:sp modelId="{8331DFA2-3C7A-4E29-804D-E0F709786EE1}">
      <dsp:nvSpPr>
        <dsp:cNvPr id="0" name=""/>
        <dsp:cNvSpPr/>
      </dsp:nvSpPr>
      <dsp:spPr>
        <a:xfrm>
          <a:off x="4482244" y="1318993"/>
          <a:ext cx="2572037" cy="527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798"/>
              </a:lnTo>
              <a:lnTo>
                <a:pt x="2572037" y="263798"/>
              </a:lnTo>
              <a:lnTo>
                <a:pt x="2572037" y="52759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AA6C02-24E7-4971-A98C-28A1373EF624}">
      <dsp:nvSpPr>
        <dsp:cNvPr id="0" name=""/>
        <dsp:cNvSpPr/>
      </dsp:nvSpPr>
      <dsp:spPr>
        <a:xfrm>
          <a:off x="6065036" y="1846591"/>
          <a:ext cx="1978490" cy="13189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6000" sy="96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3240000"/>
          </a:lightRig>
        </a:scene3d>
        <a:sp3d>
          <a:bevelT w="28575" h="28575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u="sng" kern="1200" dirty="0" err="1">
              <a:latin typeface="Times New Roman" pitchFamily="18" charset="0"/>
              <a:cs typeface="Times New Roman" pitchFamily="18" charset="0"/>
            </a:rPr>
            <a:t>жылу</a:t>
          </a:r>
          <a:r>
            <a:rPr lang="ru-RU" sz="1600" u="sng" kern="1200" dirty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600" u="sng" kern="1200" dirty="0" err="1">
              <a:latin typeface="Times New Roman" pitchFamily="18" charset="0"/>
              <a:cs typeface="Times New Roman" pitchFamily="18" charset="0"/>
            </a:rPr>
            <a:t>электр</a:t>
          </a:r>
          <a:r>
            <a:rPr lang="ru-RU" sz="1600" u="sng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u="sng" kern="1200" dirty="0" err="1">
              <a:latin typeface="Times New Roman" pitchFamily="18" charset="0"/>
              <a:cs typeface="Times New Roman" pitchFamily="18" charset="0"/>
            </a:rPr>
            <a:t>қуатын</a:t>
          </a:r>
          <a:r>
            <a:rPr lang="ru-RU" sz="1600" u="sng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өндіру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сату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6103668" y="1885223"/>
        <a:ext cx="1901226" cy="12417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5679B1-496B-4E46-9B88-A31A87297F35}">
      <dsp:nvSpPr>
        <dsp:cNvPr id="0" name=""/>
        <dsp:cNvSpPr/>
      </dsp:nvSpPr>
      <dsp:spPr>
        <a:xfrm>
          <a:off x="0" y="49170"/>
          <a:ext cx="7056783" cy="72008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4800000" sx="96000" sy="96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3240000"/>
          </a:lightRig>
        </a:scene3d>
        <a:sp3d>
          <a:bevelT w="28575" h="28575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100" b="1" kern="1200" dirty="0">
              <a:latin typeface="Times New Roman" pitchFamily="18" charset="0"/>
              <a:cs typeface="Times New Roman" pitchFamily="18" charset="0"/>
            </a:rPr>
            <a:t>Себептерін нақты сандық және теориялық критерийлер бойынша негіздесем</a:t>
          </a:r>
          <a:r>
            <a:rPr lang="ru-RU" sz="2100" kern="1200" dirty="0"/>
            <a:t>:</a:t>
          </a:r>
        </a:p>
      </dsp:txBody>
      <dsp:txXfrm>
        <a:off x="0" y="49170"/>
        <a:ext cx="7056783" cy="720083"/>
      </dsp:txXfrm>
    </dsp:sp>
    <dsp:sp modelId="{15499178-568E-460E-84BD-248EB575D138}">
      <dsp:nvSpPr>
        <dsp:cNvPr id="0" name=""/>
        <dsp:cNvSpPr/>
      </dsp:nvSpPr>
      <dsp:spPr>
        <a:xfrm>
          <a:off x="0" y="792088"/>
          <a:ext cx="3528391" cy="192520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6000" sy="96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3240000"/>
          </a:lightRig>
        </a:scene3d>
        <a:sp3d>
          <a:bevelT w="28575" h="28575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latin typeface="Times New Roman" pitchFamily="18" charset="0"/>
              <a:cs typeface="Times New Roman" pitchFamily="18" charset="0"/>
            </a:rPr>
            <a:t>«</a:t>
          </a:r>
          <a:r>
            <a:rPr lang="ru-RU" sz="1700" kern="1200" dirty="0" err="1">
              <a:latin typeface="Times New Roman" pitchFamily="18" charset="0"/>
              <a:cs typeface="Times New Roman" pitchFamily="18" charset="0"/>
            </a:rPr>
            <a:t>Газпромның</a:t>
          </a:r>
          <a:r>
            <a:rPr lang="ru-RU" sz="1700" kern="1200" dirty="0">
              <a:latin typeface="Times New Roman" pitchFamily="18" charset="0"/>
              <a:cs typeface="Times New Roman" pitchFamily="18" charset="0"/>
            </a:rPr>
            <a:t>» </a:t>
          </a:r>
          <a:r>
            <a:rPr lang="ru-RU" sz="1700" kern="1200" dirty="0" err="1">
              <a:latin typeface="Times New Roman" pitchFamily="18" charset="0"/>
              <a:cs typeface="Times New Roman" pitchFamily="18" charset="0"/>
            </a:rPr>
            <a:t>Ресейдегі</a:t>
          </a:r>
          <a:r>
            <a:rPr lang="ru-RU" sz="1700" kern="1200" dirty="0">
              <a:latin typeface="Times New Roman" pitchFamily="18" charset="0"/>
              <a:cs typeface="Times New Roman" pitchFamily="18" charset="0"/>
            </a:rPr>
            <a:t> газ </a:t>
          </a:r>
          <a:r>
            <a:rPr lang="ru-RU" sz="1700" kern="1200" dirty="0" err="1">
              <a:latin typeface="Times New Roman" pitchFamily="18" charset="0"/>
              <a:cs typeface="Times New Roman" pitchFamily="18" charset="0"/>
            </a:rPr>
            <a:t>қорындағы</a:t>
          </a:r>
          <a:r>
            <a:rPr lang="ru-RU" sz="17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kk-KZ" sz="1700" kern="1200" dirty="0">
              <a:latin typeface="Times New Roman" pitchFamily="18" charset="0"/>
              <a:cs typeface="Times New Roman" pitchFamily="18" charset="0"/>
            </a:rPr>
            <a:t>үлесі </a:t>
          </a:r>
          <a:r>
            <a:rPr lang="ru-RU" sz="1700" kern="1200" dirty="0">
              <a:latin typeface="Times New Roman" pitchFamily="18" charset="0"/>
              <a:cs typeface="Times New Roman" pitchFamily="18" charset="0"/>
            </a:rPr>
            <a:t>- 72%. «Газпром» </a:t>
          </a:r>
          <a:r>
            <a:rPr lang="ru-RU" sz="1700" kern="1200" dirty="0" err="1">
              <a:latin typeface="Times New Roman" pitchFamily="18" charset="0"/>
              <a:cs typeface="Times New Roman" pitchFamily="18" charset="0"/>
            </a:rPr>
            <a:t>ресейлік</a:t>
          </a:r>
          <a:r>
            <a:rPr lang="ru-RU" sz="1700" kern="1200" dirty="0">
              <a:latin typeface="Times New Roman" pitchFamily="18" charset="0"/>
              <a:cs typeface="Times New Roman" pitchFamily="18" charset="0"/>
            </a:rPr>
            <a:t> газ </a:t>
          </a:r>
          <a:r>
            <a:rPr lang="ru-RU" sz="1700" kern="1200" dirty="0" err="1">
              <a:latin typeface="Times New Roman" pitchFamily="18" charset="0"/>
              <a:cs typeface="Times New Roman" pitchFamily="18" charset="0"/>
            </a:rPr>
            <a:t>өндірісінің</a:t>
          </a:r>
          <a:r>
            <a:rPr lang="ru-RU" sz="1700" kern="1200" dirty="0">
              <a:latin typeface="Times New Roman" pitchFamily="18" charset="0"/>
              <a:cs typeface="Times New Roman" pitchFamily="18" charset="0"/>
            </a:rPr>
            <a:t> 68% </a:t>
          </a:r>
          <a:r>
            <a:rPr lang="ru-RU" sz="1700" kern="1200" dirty="0" err="1">
              <a:latin typeface="Times New Roman" pitchFamily="18" charset="0"/>
              <a:cs typeface="Times New Roman" pitchFamily="18" charset="0"/>
            </a:rPr>
            <a:t>құрайды</a:t>
          </a:r>
          <a:r>
            <a:rPr lang="ru-RU" sz="17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.</a:t>
          </a:r>
          <a:endParaRPr lang="ru-RU" sz="1600" kern="1200" dirty="0"/>
        </a:p>
      </dsp:txBody>
      <dsp:txXfrm>
        <a:off x="0" y="792088"/>
        <a:ext cx="3528391" cy="1925209"/>
      </dsp:txXfrm>
    </dsp:sp>
    <dsp:sp modelId="{5B41246C-0DD9-4497-81A7-5A9DDF811E1B}">
      <dsp:nvSpPr>
        <dsp:cNvPr id="0" name=""/>
        <dsp:cNvSpPr/>
      </dsp:nvSpPr>
      <dsp:spPr>
        <a:xfrm>
          <a:off x="3528391" y="792088"/>
          <a:ext cx="3528391" cy="192520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6000" sy="96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3240000"/>
          </a:lightRig>
        </a:scene3d>
        <a:sp3d>
          <a:bevelT w="28575" h="28575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sym typeface="Wingdings"/>
            </a:rPr>
            <a:t></a:t>
          </a:r>
          <a:r>
            <a:rPr lang="ru-RU" sz="1700" kern="1200" dirty="0" err="1">
              <a:latin typeface="Times New Roman" pitchFamily="18" charset="0"/>
              <a:cs typeface="Times New Roman" pitchFamily="18" charset="0"/>
            </a:rPr>
            <a:t>Нарықтағы</a:t>
          </a:r>
          <a:r>
            <a:rPr lang="ru-RU" sz="17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kern="1200" dirty="0" err="1">
              <a:latin typeface="Times New Roman" pitchFamily="18" charset="0"/>
              <a:cs typeface="Times New Roman" pitchFamily="18" charset="0"/>
            </a:rPr>
            <a:t>үлесі</a:t>
          </a:r>
          <a:r>
            <a:rPr lang="ru-RU" sz="17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kern="1200" dirty="0" err="1">
              <a:latin typeface="Times New Roman" pitchFamily="18" charset="0"/>
              <a:cs typeface="Times New Roman" pitchFamily="18" charset="0"/>
            </a:rPr>
            <a:t>өте</a:t>
          </a:r>
          <a:r>
            <a:rPr lang="ru-RU" sz="17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kern="1200" dirty="0" err="1">
              <a:latin typeface="Times New Roman" pitchFamily="18" charset="0"/>
              <a:cs typeface="Times New Roman" pitchFamily="18" charset="0"/>
            </a:rPr>
            <a:t>үлкен</a:t>
          </a:r>
          <a:r>
            <a:rPr lang="ru-RU" sz="17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kern="1200" dirty="0" err="1">
              <a:latin typeface="Times New Roman" pitchFamily="18" charset="0"/>
              <a:cs typeface="Times New Roman" pitchFamily="18" charset="0"/>
            </a:rPr>
            <a:t>компанияның</a:t>
          </a:r>
          <a:r>
            <a:rPr lang="ru-RU" sz="17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kern="1200" dirty="0" err="1">
              <a:latin typeface="Times New Roman" pitchFamily="18" charset="0"/>
              <a:cs typeface="Times New Roman" pitchFamily="18" charset="0"/>
            </a:rPr>
            <a:t>болуы</a:t>
          </a:r>
          <a:r>
            <a:rPr lang="ru-RU" sz="1700" kern="1200" dirty="0">
              <a:latin typeface="Times New Roman" pitchFamily="18" charset="0"/>
              <a:cs typeface="Times New Roman" pitchFamily="18" charset="0"/>
            </a:rPr>
            <a:t>;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latin typeface="Times New Roman" pitchFamily="18" charset="0"/>
              <a:cs typeface="Times New Roman" pitchFamily="18" charset="0"/>
              <a:sym typeface="Wingdings"/>
            </a:rPr>
            <a:t></a:t>
          </a:r>
          <a:r>
            <a:rPr lang="kk-KZ" sz="1700" kern="1200" dirty="0">
              <a:latin typeface="Times New Roman" pitchFamily="18" charset="0"/>
              <a:cs typeface="Times New Roman" pitchFamily="18" charset="0"/>
            </a:rPr>
            <a:t>компанияның нарықтағы бағаға әсер ете алуы;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latin typeface="Times New Roman" pitchFamily="18" charset="0"/>
              <a:cs typeface="Times New Roman" pitchFamily="18" charset="0"/>
              <a:sym typeface="Wingdings"/>
            </a:rPr>
            <a:t></a:t>
          </a:r>
          <a:r>
            <a:rPr lang="ru-RU" sz="1700" kern="1200" dirty="0" err="1">
              <a:latin typeface="Times New Roman" pitchFamily="18" charset="0"/>
              <a:cs typeface="Times New Roman" pitchFamily="18" charset="0"/>
            </a:rPr>
            <a:t>басқа</a:t>
          </a:r>
          <a:r>
            <a:rPr lang="ru-RU" sz="17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kern="1200" dirty="0" err="1">
              <a:latin typeface="Times New Roman" pitchFamily="18" charset="0"/>
              <a:cs typeface="Times New Roman" pitchFamily="18" charset="0"/>
            </a:rPr>
            <a:t>фирмалардың</a:t>
          </a:r>
          <a:r>
            <a:rPr lang="ru-RU" sz="17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kern="1200" dirty="0" err="1">
              <a:latin typeface="Times New Roman" pitchFamily="18" charset="0"/>
              <a:cs typeface="Times New Roman" pitchFamily="18" charset="0"/>
            </a:rPr>
            <a:t>нарыққа</a:t>
          </a:r>
          <a:r>
            <a:rPr lang="ru-RU" sz="17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kern="1200" dirty="0" err="1">
              <a:latin typeface="Times New Roman" pitchFamily="18" charset="0"/>
              <a:cs typeface="Times New Roman" pitchFamily="18" charset="0"/>
            </a:rPr>
            <a:t>шығуда</a:t>
          </a:r>
          <a:r>
            <a:rPr lang="ru-RU" sz="17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kern="1200" dirty="0" err="1">
              <a:latin typeface="Times New Roman" pitchFamily="18" charset="0"/>
              <a:cs typeface="Times New Roman" pitchFamily="18" charset="0"/>
            </a:rPr>
            <a:t>белгілі</a:t>
          </a:r>
          <a:r>
            <a:rPr lang="ru-RU" sz="17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kern="1200" dirty="0" err="1">
              <a:latin typeface="Times New Roman" pitchFamily="18" charset="0"/>
              <a:cs typeface="Times New Roman" pitchFamily="18" charset="0"/>
            </a:rPr>
            <a:t>бір</a:t>
          </a:r>
          <a:r>
            <a:rPr lang="ru-RU" sz="17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kern="1200" dirty="0" err="1">
              <a:latin typeface="Times New Roman" pitchFamily="18" charset="0"/>
              <a:cs typeface="Times New Roman" pitchFamily="18" charset="0"/>
            </a:rPr>
            <a:t>кедергілердің</a:t>
          </a:r>
          <a:r>
            <a:rPr lang="ru-RU" sz="17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kern="1200" dirty="0" err="1">
              <a:latin typeface="Times New Roman" pitchFamily="18" charset="0"/>
              <a:cs typeface="Times New Roman" pitchFamily="18" charset="0"/>
            </a:rPr>
            <a:t>болуы</a:t>
          </a:r>
          <a:r>
            <a:rPr lang="ru-RU" sz="1700" kern="1200" dirty="0"/>
            <a:t>.</a:t>
          </a:r>
        </a:p>
      </dsp:txBody>
      <dsp:txXfrm>
        <a:off x="3528391" y="792088"/>
        <a:ext cx="3528391" cy="1925209"/>
      </dsp:txXfrm>
    </dsp:sp>
    <dsp:sp modelId="{D5E42FA5-CC73-4655-857A-242AD6A1A8DB}">
      <dsp:nvSpPr>
        <dsp:cNvPr id="0" name=""/>
        <dsp:cNvSpPr/>
      </dsp:nvSpPr>
      <dsp:spPr>
        <a:xfrm>
          <a:off x="0" y="2736304"/>
          <a:ext cx="7056783" cy="21391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4800000" sx="96000" sy="96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3240000"/>
          </a:lightRig>
        </a:scene3d>
        <a:sp3d>
          <a:bevelT w="28575" h="28575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379DB3-2C28-4979-B78D-F25CA22DA506}">
      <dsp:nvSpPr>
        <dsp:cNvPr id="0" name=""/>
        <dsp:cNvSpPr/>
      </dsp:nvSpPr>
      <dsp:spPr>
        <a:xfrm>
          <a:off x="1166529" y="0"/>
          <a:ext cx="3168351" cy="3168351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8C442E-DF11-4A11-B464-40CBCE7C9CCF}">
      <dsp:nvSpPr>
        <dsp:cNvPr id="0" name=""/>
        <dsp:cNvSpPr/>
      </dsp:nvSpPr>
      <dsp:spPr>
        <a:xfrm>
          <a:off x="2750705" y="317144"/>
          <a:ext cx="2059428" cy="45050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500" kern="1200" dirty="0">
              <a:latin typeface="Times New Roman" pitchFamily="18" charset="0"/>
              <a:cs typeface="Times New Roman" pitchFamily="18" charset="0"/>
            </a:rPr>
            <a:t>Тағы басқа кішігірім фирмалар</a:t>
          </a:r>
        </a:p>
      </dsp:txBody>
      <dsp:txXfrm>
        <a:off x="2772697" y="339136"/>
        <a:ext cx="2015444" cy="406516"/>
      </dsp:txXfrm>
    </dsp:sp>
    <dsp:sp modelId="{48237854-A7D2-4EAC-8947-D55A987CCE36}">
      <dsp:nvSpPr>
        <dsp:cNvPr id="0" name=""/>
        <dsp:cNvSpPr/>
      </dsp:nvSpPr>
      <dsp:spPr>
        <a:xfrm>
          <a:off x="2750705" y="823957"/>
          <a:ext cx="2059428" cy="45050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4308971"/>
              <a:satOff val="-10901"/>
              <a:lumOff val="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500" kern="1200" dirty="0">
              <a:latin typeface="Times New Roman" pitchFamily="18" charset="0"/>
              <a:cs typeface="Times New Roman" pitchFamily="18" charset="0"/>
            </a:rPr>
            <a:t>«Лукойл» (3,73%)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72697" y="845949"/>
        <a:ext cx="2015444" cy="406516"/>
      </dsp:txXfrm>
    </dsp:sp>
    <dsp:sp modelId="{AED57809-F686-498A-9871-FAD624BB42A2}">
      <dsp:nvSpPr>
        <dsp:cNvPr id="0" name=""/>
        <dsp:cNvSpPr/>
      </dsp:nvSpPr>
      <dsp:spPr>
        <a:xfrm>
          <a:off x="2750705" y="1330769"/>
          <a:ext cx="2059428" cy="45050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8617942"/>
              <a:satOff val="-21801"/>
              <a:lumOff val="9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500" kern="1200" dirty="0">
              <a:latin typeface="Times New Roman" pitchFamily="18" charset="0"/>
              <a:cs typeface="Times New Roman" pitchFamily="18" charset="0"/>
            </a:rPr>
            <a:t>«Роснефть» (7,46%)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72697" y="1352761"/>
        <a:ext cx="2015444" cy="406516"/>
      </dsp:txXfrm>
    </dsp:sp>
    <dsp:sp modelId="{622A3656-02E8-4540-8EA7-A841C82DBAEE}">
      <dsp:nvSpPr>
        <dsp:cNvPr id="0" name=""/>
        <dsp:cNvSpPr/>
      </dsp:nvSpPr>
      <dsp:spPr>
        <a:xfrm>
          <a:off x="2750705" y="1837582"/>
          <a:ext cx="2059428" cy="45050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12926913"/>
              <a:satOff val="-32702"/>
              <a:lumOff val="14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0" i="0" kern="1200" dirty="0">
              <a:latin typeface="Times New Roman" pitchFamily="18" charset="0"/>
              <a:cs typeface="Times New Roman" pitchFamily="18" charset="0"/>
            </a:rPr>
            <a:t>«</a:t>
          </a:r>
          <a:r>
            <a:rPr lang="ru-RU" sz="1500" b="0" i="0" kern="1200" dirty="0" err="1">
              <a:latin typeface="Times New Roman" pitchFamily="18" charset="0"/>
              <a:cs typeface="Times New Roman" pitchFamily="18" charset="0"/>
            </a:rPr>
            <a:t>Новатэк</a:t>
          </a:r>
          <a:r>
            <a:rPr lang="ru-RU" sz="1500" b="0" i="0" kern="1200" dirty="0">
              <a:latin typeface="Times New Roman" pitchFamily="18" charset="0"/>
              <a:cs typeface="Times New Roman" pitchFamily="18" charset="0"/>
            </a:rPr>
            <a:t>» (8,56%)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72697" y="1859574"/>
        <a:ext cx="2015444" cy="406516"/>
      </dsp:txXfrm>
    </dsp:sp>
    <dsp:sp modelId="{6E023916-AEFC-4E46-BF9B-B3563BC6B162}">
      <dsp:nvSpPr>
        <dsp:cNvPr id="0" name=""/>
        <dsp:cNvSpPr/>
      </dsp:nvSpPr>
      <dsp:spPr>
        <a:xfrm>
          <a:off x="2750705" y="2344394"/>
          <a:ext cx="2059428" cy="45050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17235884"/>
              <a:satOff val="-43603"/>
              <a:lumOff val="19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latin typeface="Times New Roman" pitchFamily="18" charset="0"/>
              <a:cs typeface="Times New Roman" pitchFamily="18" charset="0"/>
            </a:rPr>
            <a:t>«</a:t>
          </a:r>
          <a:r>
            <a:rPr lang="kk-KZ" sz="1500" kern="1200" dirty="0">
              <a:latin typeface="Times New Roman" pitchFamily="18" charset="0"/>
              <a:cs typeface="Times New Roman" pitchFamily="18" charset="0"/>
            </a:rPr>
            <a:t>Газпром» </a:t>
          </a:r>
          <a:r>
            <a:rPr lang="ru-RU" sz="1500" kern="1200" dirty="0">
              <a:latin typeface="Times New Roman" pitchFamily="18" charset="0"/>
              <a:cs typeface="Times New Roman" pitchFamily="18" charset="0"/>
            </a:rPr>
            <a:t>(72%)</a:t>
          </a:r>
        </a:p>
      </dsp:txBody>
      <dsp:txXfrm>
        <a:off x="2772697" y="2366386"/>
        <a:ext cx="2015444" cy="4065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26C4E4-B9C6-46C4-96DE-82CDF4613728}">
      <dsp:nvSpPr>
        <dsp:cNvPr id="0" name=""/>
        <dsp:cNvSpPr/>
      </dsp:nvSpPr>
      <dsp:spPr>
        <a:xfrm>
          <a:off x="1419306" y="546683"/>
          <a:ext cx="4546025" cy="7134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shade val="80000"/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 err="1">
              <a:latin typeface="Times New Roman" pitchFamily="18" charset="0"/>
              <a:cs typeface="Times New Roman" pitchFamily="18" charset="0"/>
            </a:rPr>
            <a:t>Ресейде</a:t>
          </a: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>
              <a:latin typeface="Times New Roman" pitchFamily="18" charset="0"/>
              <a:cs typeface="Times New Roman" pitchFamily="18" charset="0"/>
            </a:rPr>
            <a:t>монополияға</a:t>
          </a: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>
              <a:latin typeface="Times New Roman" pitchFamily="18" charset="0"/>
              <a:cs typeface="Times New Roman" pitchFamily="18" charset="0"/>
            </a:rPr>
            <a:t>қарсы</a:t>
          </a: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>
              <a:latin typeface="Times New Roman" pitchFamily="18" charset="0"/>
              <a:cs typeface="Times New Roman" pitchFamily="18" charset="0"/>
            </a:rPr>
            <a:t>саясаттың</a:t>
          </a: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>
              <a:latin typeface="Times New Roman" pitchFamily="18" charset="0"/>
              <a:cs typeface="Times New Roman" pitchFamily="18" charset="0"/>
            </a:rPr>
            <a:t>бірнеше</a:t>
          </a: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>
              <a:latin typeface="Times New Roman" pitchFamily="18" charset="0"/>
              <a:cs typeface="Times New Roman" pitchFamily="18" charset="0"/>
            </a:rPr>
            <a:t>негізгі</a:t>
          </a: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>
              <a:latin typeface="Times New Roman" pitchFamily="18" charset="0"/>
              <a:cs typeface="Times New Roman" pitchFamily="18" charset="0"/>
            </a:rPr>
            <a:t>бағыттары</a:t>
          </a: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 бар</a:t>
          </a:r>
          <a:r>
            <a:rPr lang="ru-RU" sz="1600" b="1" kern="1200" dirty="0"/>
            <a:t>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/>
        </a:p>
      </dsp:txBody>
      <dsp:txXfrm>
        <a:off x="1440202" y="567579"/>
        <a:ext cx="4504233" cy="671663"/>
      </dsp:txXfrm>
    </dsp:sp>
    <dsp:sp modelId="{AC648475-1EA8-41AB-8799-370D72649145}">
      <dsp:nvSpPr>
        <dsp:cNvPr id="0" name=""/>
        <dsp:cNvSpPr/>
      </dsp:nvSpPr>
      <dsp:spPr>
        <a:xfrm>
          <a:off x="1019761" y="1260139"/>
          <a:ext cx="2672558" cy="370708"/>
        </a:xfrm>
        <a:custGeom>
          <a:avLst/>
          <a:gdLst/>
          <a:ahLst/>
          <a:cxnLst/>
          <a:rect l="0" t="0" r="0" b="0"/>
          <a:pathLst>
            <a:path>
              <a:moveTo>
                <a:pt x="2672558" y="0"/>
              </a:moveTo>
              <a:lnTo>
                <a:pt x="2672558" y="185354"/>
              </a:lnTo>
              <a:lnTo>
                <a:pt x="0" y="185354"/>
              </a:lnTo>
              <a:lnTo>
                <a:pt x="0" y="370708"/>
              </a:lnTo>
            </a:path>
          </a:pathLst>
        </a:custGeom>
        <a:noFill/>
        <a:ln w="15875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086A12-8BB9-4812-BC7A-039D8CB95B8B}">
      <dsp:nvSpPr>
        <dsp:cNvPr id="0" name=""/>
        <dsp:cNvSpPr/>
      </dsp:nvSpPr>
      <dsp:spPr>
        <a:xfrm>
          <a:off x="0" y="1630847"/>
          <a:ext cx="2039522" cy="8820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tint val="99000"/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tint val="99000"/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1.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Кәсіпкерлікті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ынталандыру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834" y="1656681"/>
        <a:ext cx="1987854" cy="830383"/>
      </dsp:txXfrm>
    </dsp:sp>
    <dsp:sp modelId="{610E5298-88AF-4BB3-9BA5-A7654A787DD8}">
      <dsp:nvSpPr>
        <dsp:cNvPr id="0" name=""/>
        <dsp:cNvSpPr/>
      </dsp:nvSpPr>
      <dsp:spPr>
        <a:xfrm>
          <a:off x="3588894" y="1260139"/>
          <a:ext cx="103424" cy="359841"/>
        </a:xfrm>
        <a:custGeom>
          <a:avLst/>
          <a:gdLst/>
          <a:ahLst/>
          <a:cxnLst/>
          <a:rect l="0" t="0" r="0" b="0"/>
          <a:pathLst>
            <a:path>
              <a:moveTo>
                <a:pt x="103424" y="0"/>
              </a:moveTo>
              <a:lnTo>
                <a:pt x="103424" y="179920"/>
              </a:lnTo>
              <a:lnTo>
                <a:pt x="0" y="179920"/>
              </a:lnTo>
              <a:lnTo>
                <a:pt x="0" y="359841"/>
              </a:lnTo>
            </a:path>
          </a:pathLst>
        </a:custGeom>
        <a:noFill/>
        <a:ln w="15875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FF4BB0-EE55-491D-9849-C43D5F4A18AF}">
      <dsp:nvSpPr>
        <dsp:cNvPr id="0" name=""/>
        <dsp:cNvSpPr/>
      </dsp:nvSpPr>
      <dsp:spPr>
        <a:xfrm>
          <a:off x="2498533" y="1619981"/>
          <a:ext cx="2180721" cy="8820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tint val="99000"/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tint val="99000"/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2.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Бәсекелестік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принциптерін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дамыту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kern="1200" dirty="0"/>
        </a:p>
      </dsp:txBody>
      <dsp:txXfrm>
        <a:off x="2524367" y="1645815"/>
        <a:ext cx="2129053" cy="830383"/>
      </dsp:txXfrm>
    </dsp:sp>
    <dsp:sp modelId="{0FF883A9-A181-4657-9681-C69D3F8ACAC1}">
      <dsp:nvSpPr>
        <dsp:cNvPr id="0" name=""/>
        <dsp:cNvSpPr/>
      </dsp:nvSpPr>
      <dsp:spPr>
        <a:xfrm>
          <a:off x="3692319" y="1260139"/>
          <a:ext cx="2631149" cy="344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070"/>
              </a:lnTo>
              <a:lnTo>
                <a:pt x="2631149" y="172070"/>
              </a:lnTo>
              <a:lnTo>
                <a:pt x="2631149" y="344141"/>
              </a:lnTo>
            </a:path>
          </a:pathLst>
        </a:custGeom>
        <a:noFill/>
        <a:ln w="15875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DDC44A-42F3-4C51-83C0-52DF02F880F8}">
      <dsp:nvSpPr>
        <dsp:cNvPr id="0" name=""/>
        <dsp:cNvSpPr/>
      </dsp:nvSpPr>
      <dsp:spPr>
        <a:xfrm>
          <a:off x="5014178" y="1604280"/>
          <a:ext cx="2618580" cy="8820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tint val="99000"/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tint val="99000"/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3.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Монополияға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қарсы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саясатты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ұйымдастырушылық-құқықтық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қамтамасыз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ету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040012" y="1630114"/>
        <a:ext cx="2566912" cy="83038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CB9573-7228-42BE-A6C0-BB6289569E0D}">
      <dsp:nvSpPr>
        <dsp:cNvPr id="0" name=""/>
        <dsp:cNvSpPr/>
      </dsp:nvSpPr>
      <dsp:spPr>
        <a:xfrm>
          <a:off x="0" y="3621094"/>
          <a:ext cx="7632848" cy="98537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2004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жылғы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30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маусымда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Ресей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Федерациясының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Үкіметі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Федералды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монополияға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қарсы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қызмет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(ФАС)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деп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аталатын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нормативтік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құқықтық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актілерді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қабылдау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монополияға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қарсы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заңдардың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сақталуын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бақылау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функцияларын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жүзеге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асыратын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федералды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атқарушы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органды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бекітті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0" y="3621094"/>
        <a:ext cx="7632848" cy="985373"/>
      </dsp:txXfrm>
    </dsp:sp>
    <dsp:sp modelId="{E1550257-1096-4E32-AD6A-B73D42C44E48}">
      <dsp:nvSpPr>
        <dsp:cNvPr id="0" name=""/>
        <dsp:cNvSpPr/>
      </dsp:nvSpPr>
      <dsp:spPr>
        <a:xfrm rot="10800000">
          <a:off x="0" y="2414744"/>
          <a:ext cx="7632848" cy="1218231"/>
        </a:xfrm>
        <a:prstGeom prst="upArrowCallout">
          <a:avLst/>
        </a:prstGeom>
        <a:solidFill>
          <a:schemeClr val="accent3">
            <a:hueOff val="395524"/>
            <a:satOff val="7441"/>
            <a:lumOff val="196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1999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жылы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Ресей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үкіметі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Монополияға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қарсы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саясат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кәсіпкерлікті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қолдау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министрлігін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құрды</a:t>
          </a:r>
          <a:r>
            <a:rPr lang="en-US" sz="1200" kern="1200" dirty="0"/>
            <a:t>.</a:t>
          </a:r>
          <a:endParaRPr lang="ru-RU" sz="1200" kern="1200" dirty="0"/>
        </a:p>
      </dsp:txBody>
      <dsp:txXfrm rot="10800000">
        <a:off x="0" y="2414744"/>
        <a:ext cx="7632848" cy="791570"/>
      </dsp:txXfrm>
    </dsp:sp>
    <dsp:sp modelId="{6CB330C4-4747-4E05-B1A4-D2DFDF2A3C72}">
      <dsp:nvSpPr>
        <dsp:cNvPr id="0" name=""/>
        <dsp:cNvSpPr/>
      </dsp:nvSpPr>
      <dsp:spPr>
        <a:xfrm rot="10800000">
          <a:off x="0" y="1208394"/>
          <a:ext cx="7632848" cy="1218231"/>
        </a:xfrm>
        <a:prstGeom prst="upArrowCallout">
          <a:avLst/>
        </a:prstGeom>
        <a:solidFill>
          <a:schemeClr val="accent3">
            <a:hueOff val="791047"/>
            <a:satOff val="14882"/>
            <a:lumOff val="392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1991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жылдан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бастап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1999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жылға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дейін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монополияларды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реттеудің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құқықтық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негізін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құрайтын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объективті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қажетті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көптеген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заңдар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енгізілді</a:t>
          </a:r>
          <a:r>
            <a:rPr lang="ru-RU" sz="1200" kern="1200" dirty="0"/>
            <a:t>.</a:t>
          </a:r>
        </a:p>
      </dsp:txBody>
      <dsp:txXfrm rot="10800000">
        <a:off x="0" y="1208394"/>
        <a:ext cx="7632848" cy="791570"/>
      </dsp:txXfrm>
    </dsp:sp>
    <dsp:sp modelId="{692D30BB-8B22-48F4-A62A-73A5472EA5AD}">
      <dsp:nvSpPr>
        <dsp:cNvPr id="0" name=""/>
        <dsp:cNvSpPr/>
      </dsp:nvSpPr>
      <dsp:spPr>
        <a:xfrm rot="10800000">
          <a:off x="0" y="0"/>
          <a:ext cx="7632848" cy="1218231"/>
        </a:xfrm>
        <a:prstGeom prst="upArrowCallout">
          <a:avLst/>
        </a:prstGeom>
        <a:solidFill>
          <a:schemeClr val="accent3">
            <a:hueOff val="1186571"/>
            <a:satOff val="22323"/>
            <a:lumOff val="588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Ресейде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экономиканы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монополияға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қарсы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реттеу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туралы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алғашқы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заң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1991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жылы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пайда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болды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- 1991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жылғы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22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наурыздағы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«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Тауар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нарықтарындағы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бәсекелестік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монополистік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қызметті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шектеу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туралы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»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заң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 rot="10800000">
        <a:off x="0" y="0"/>
        <a:ext cx="7632848" cy="79157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8103F-5705-4095-B543-D74A23FCBDCE}">
      <dsp:nvSpPr>
        <dsp:cNvPr id="0" name=""/>
        <dsp:cNvSpPr/>
      </dsp:nvSpPr>
      <dsp:spPr>
        <a:xfrm>
          <a:off x="2869" y="217651"/>
          <a:ext cx="1725590" cy="483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Times New Roman" pitchFamily="18" charset="0"/>
              <a:cs typeface="Times New Roman" pitchFamily="18" charset="0"/>
            </a:rPr>
            <a:t>2011 </a:t>
          </a:r>
          <a:r>
            <a:rPr lang="ru-RU" sz="1400" b="1" kern="1200" dirty="0" err="1">
              <a:latin typeface="Times New Roman" pitchFamily="18" charset="0"/>
              <a:cs typeface="Times New Roman" pitchFamily="18" charset="0"/>
            </a:rPr>
            <a:t>жылғы</a:t>
          </a:r>
          <a:r>
            <a:rPr lang="ru-RU" sz="14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>
              <a:latin typeface="Times New Roman" pitchFamily="18" charset="0"/>
              <a:cs typeface="Times New Roman" pitchFamily="18" charset="0"/>
            </a:rPr>
            <a:t>қыркүйекте</a:t>
          </a:r>
          <a:r>
            <a:rPr lang="ru-RU" sz="1400" b="1" kern="1200" dirty="0">
              <a:latin typeface="Times New Roman" pitchFamily="18" charset="0"/>
              <a:cs typeface="Times New Roman" pitchFamily="18" charset="0"/>
            </a:rPr>
            <a:t> </a:t>
          </a:r>
        </a:p>
      </dsp:txBody>
      <dsp:txXfrm>
        <a:off x="2869" y="217651"/>
        <a:ext cx="1725590" cy="483928"/>
      </dsp:txXfrm>
    </dsp:sp>
    <dsp:sp modelId="{42532010-2472-4A66-8ADF-379546445B42}">
      <dsp:nvSpPr>
        <dsp:cNvPr id="0" name=""/>
        <dsp:cNvSpPr/>
      </dsp:nvSpPr>
      <dsp:spPr>
        <a:xfrm>
          <a:off x="5" y="743564"/>
          <a:ext cx="1725590" cy="36892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Еуропалық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Комиссия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бірқатар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еуропалық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монополияға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қарсы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заңнаманы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бұзды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деген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күдікпен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Еуропаның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энергетикалық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нарығында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жұмыс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істейтін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Газпромның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бірқатар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филиалдарының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атап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айтқанда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, «Газпром Германия»)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кеңселеріне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рейд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жасады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. </a:t>
          </a:r>
        </a:p>
      </dsp:txBody>
      <dsp:txXfrm>
        <a:off x="5" y="743564"/>
        <a:ext cx="1725590" cy="3689279"/>
      </dsp:txXfrm>
    </dsp:sp>
    <dsp:sp modelId="{36FAA5FA-29C9-429D-B050-2F29E9EA1571}">
      <dsp:nvSpPr>
        <dsp:cNvPr id="0" name=""/>
        <dsp:cNvSpPr/>
      </dsp:nvSpPr>
      <dsp:spPr>
        <a:xfrm>
          <a:off x="1970042" y="217651"/>
          <a:ext cx="1725590" cy="483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Times New Roman" pitchFamily="18" charset="0"/>
              <a:cs typeface="Times New Roman" pitchFamily="18" charset="0"/>
            </a:rPr>
            <a:t>2012 </a:t>
          </a:r>
          <a:r>
            <a:rPr lang="ru-RU" sz="1400" b="1" kern="1200" dirty="0" err="1">
              <a:latin typeface="Times New Roman" pitchFamily="18" charset="0"/>
              <a:cs typeface="Times New Roman" pitchFamily="18" charset="0"/>
            </a:rPr>
            <a:t>жылдың</a:t>
          </a:r>
          <a:r>
            <a:rPr lang="ru-RU" sz="14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>
              <a:latin typeface="Times New Roman" pitchFamily="18" charset="0"/>
              <a:cs typeface="Times New Roman" pitchFamily="18" charset="0"/>
            </a:rPr>
            <a:t>қыркүйегінде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70042" y="217651"/>
        <a:ext cx="1725590" cy="483928"/>
      </dsp:txXfrm>
    </dsp:sp>
    <dsp:sp modelId="{726E76D8-24E1-4088-9027-CC3E19E3B4D6}">
      <dsp:nvSpPr>
        <dsp:cNvPr id="0" name=""/>
        <dsp:cNvSpPr/>
      </dsp:nvSpPr>
      <dsp:spPr>
        <a:xfrm>
          <a:off x="1970042" y="701580"/>
          <a:ext cx="1725590" cy="36892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«Газпром»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Еуропалық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Комиссияның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Орталық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Шығыс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Еуропа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нарықтарындағы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еркін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бәсекелестікті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шектейді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деген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күдікпен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монополияға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қарсы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тергеуге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қатысқан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ресми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тұлға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болды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1970042" y="701580"/>
        <a:ext cx="1725590" cy="3689279"/>
      </dsp:txXfrm>
    </dsp:sp>
    <dsp:sp modelId="{659DF92B-82AA-4B59-A254-012700F6CE2A}">
      <dsp:nvSpPr>
        <dsp:cNvPr id="0" name=""/>
        <dsp:cNvSpPr/>
      </dsp:nvSpPr>
      <dsp:spPr>
        <a:xfrm>
          <a:off x="3937215" y="217651"/>
          <a:ext cx="1725590" cy="483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b="1" kern="1200" dirty="0">
              <a:latin typeface="Times New Roman" pitchFamily="18" charset="0"/>
              <a:cs typeface="Times New Roman" pitchFamily="18" charset="0"/>
            </a:rPr>
            <a:t>2017 жылы 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37215" y="217651"/>
        <a:ext cx="1725590" cy="483928"/>
      </dsp:txXfrm>
    </dsp:sp>
    <dsp:sp modelId="{3ED90B1B-322F-42BB-963C-9EAA0A861425}">
      <dsp:nvSpPr>
        <dsp:cNvPr id="0" name=""/>
        <dsp:cNvSpPr/>
      </dsp:nvSpPr>
      <dsp:spPr>
        <a:xfrm>
          <a:off x="3937215" y="701580"/>
          <a:ext cx="1725590" cy="36892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k-KZ" sz="1400" kern="1200" dirty="0">
              <a:latin typeface="Times New Roman" pitchFamily="18" charset="0"/>
              <a:cs typeface="Times New Roman" pitchFamily="18" charset="0"/>
            </a:rPr>
            <a:t>ФАС басқа фирмалардың нарыққа кіруін жеңілдету үшін әрі 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«Газпром»-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ның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шығындары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көбейіп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кеткен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соң,оны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монополия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етпеу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ұсыныстарын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алға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тарта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бастады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3937215" y="701580"/>
        <a:ext cx="1725590" cy="3689279"/>
      </dsp:txXfrm>
    </dsp:sp>
    <dsp:sp modelId="{969800D8-9D6C-405D-9481-7AB919BE44CD}">
      <dsp:nvSpPr>
        <dsp:cNvPr id="0" name=""/>
        <dsp:cNvSpPr/>
      </dsp:nvSpPr>
      <dsp:spPr>
        <a:xfrm>
          <a:off x="5904388" y="217651"/>
          <a:ext cx="1725590" cy="483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Times New Roman" pitchFamily="18" charset="0"/>
              <a:cs typeface="Times New Roman" pitchFamily="18" charset="0"/>
            </a:rPr>
            <a:t>2018 </a:t>
          </a:r>
          <a:r>
            <a:rPr lang="ru-RU" sz="1400" b="1" kern="1200" dirty="0" err="1">
              <a:latin typeface="Times New Roman" pitchFamily="18" charset="0"/>
              <a:cs typeface="Times New Roman" pitchFamily="18" charset="0"/>
            </a:rPr>
            <a:t>жылдың</a:t>
          </a:r>
          <a:r>
            <a:rPr lang="ru-RU" sz="14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>
              <a:latin typeface="Times New Roman" pitchFamily="18" charset="0"/>
              <a:cs typeface="Times New Roman" pitchFamily="18" charset="0"/>
            </a:rPr>
            <a:t>мамырында</a:t>
          </a:r>
          <a:r>
            <a:rPr lang="ru-RU" sz="1400" b="1" kern="1200" dirty="0">
              <a:latin typeface="Times New Roman" pitchFamily="18" charset="0"/>
              <a:cs typeface="Times New Roman" pitchFamily="18" charset="0"/>
            </a:rPr>
            <a:t> </a:t>
          </a:r>
        </a:p>
      </dsp:txBody>
      <dsp:txXfrm>
        <a:off x="5904388" y="217651"/>
        <a:ext cx="1725590" cy="483928"/>
      </dsp:txXfrm>
    </dsp:sp>
    <dsp:sp modelId="{795DD043-2CB6-40B2-95E1-7D5A6F34AAB1}">
      <dsp:nvSpPr>
        <dsp:cNvPr id="0" name=""/>
        <dsp:cNvSpPr/>
      </dsp:nvSpPr>
      <dsp:spPr>
        <a:xfrm>
          <a:off x="5904388" y="701580"/>
          <a:ext cx="1725590" cy="36892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Еуропалық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Комиссия мен Газпром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арасында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татуласу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туралы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келісім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latin typeface="Times New Roman" pitchFamily="18" charset="0"/>
              <a:cs typeface="Times New Roman" pitchFamily="18" charset="0"/>
            </a:rPr>
            <a:t>жасалды</a:t>
          </a:r>
          <a:r>
            <a:rPr lang="ru-RU" sz="1400" kern="1200" dirty="0"/>
            <a:t>.</a:t>
          </a:r>
        </a:p>
      </dsp:txBody>
      <dsp:txXfrm>
        <a:off x="5904388" y="701580"/>
        <a:ext cx="1725590" cy="36892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893787"/>
            <a:ext cx="7200800" cy="1470025"/>
          </a:xfrm>
        </p:spPr>
        <p:txBody>
          <a:bodyPr>
            <a:normAutofit fontScale="90000"/>
          </a:bodyPr>
          <a:lstStyle/>
          <a:p>
            <a:r>
              <a:rPr lang="kk-KZ" sz="2200" b="1" dirty="0">
                <a:latin typeface="Times New Roman" pitchFamily="18" charset="0"/>
                <a:cs typeface="Times New Roman" pitchFamily="18" charset="0"/>
              </a:rPr>
              <a:t>ӘЛ-ФАРАБИ АТЫНДАҒЫ ҚАЗАҚ ҰЛТТЫҚ УНИВЕРСИТЕТІ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C:\Users\User\Downloads\9361_large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627878"/>
            <a:ext cx="1435100" cy="1447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971600" y="3075678"/>
            <a:ext cx="72008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kk-KZ" sz="2000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i="1" dirty="0">
                <a:latin typeface="Times New Roman" pitchFamily="18" charset="0"/>
                <a:cs typeface="Times New Roman" pitchFamily="18" charset="0"/>
              </a:rPr>
              <a:t>ТАҚЫРЫБЫ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Монополия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жа</a:t>
            </a:r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ғдайындағы фирмалардың әрекеті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«Газпром» ААҚ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мысалында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algn="r"/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698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20689"/>
            <a:ext cx="6965245" cy="1008112"/>
          </a:xfrm>
        </p:spPr>
        <p:txBody>
          <a:bodyPr>
            <a:normAutofit fontScale="90000"/>
          </a:bodyPr>
          <a:lstStyle/>
          <a:p>
            <a:r>
              <a:rPr lang="kk-KZ" sz="3200" b="1" i="1" dirty="0">
                <a:latin typeface="Times New Roman" pitchFamily="18" charset="0"/>
                <a:cs typeface="Times New Roman" pitchFamily="18" charset="0"/>
              </a:rPr>
              <a:t>Ресейдің монополияға қарсы саясаты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952303"/>
              </p:ext>
            </p:extLst>
          </p:nvPr>
        </p:nvGraphicFramePr>
        <p:xfrm>
          <a:off x="755576" y="1268760"/>
          <a:ext cx="7632848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99592" y="4149080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Ресейде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монополияға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реттеу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әдіспен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ұсынылған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Тікелей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әдіс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Жанама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әдіс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Монополияға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саясат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жүйесі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Заңнамалық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шаралар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Экономикалық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шаралар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3398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965245" cy="883225"/>
          </a:xfrm>
        </p:spPr>
        <p:txBody>
          <a:bodyPr>
            <a:normAutofit fontScale="90000"/>
          </a:bodyPr>
          <a:lstStyle/>
          <a:p>
            <a:r>
              <a:rPr lang="kk-KZ" sz="3200" b="1" i="1" dirty="0">
                <a:latin typeface="Times New Roman" pitchFamily="18" charset="0"/>
                <a:cs typeface="Times New Roman" pitchFamily="18" charset="0"/>
              </a:rPr>
              <a:t>Ресейдің монополияға қарсы саясатының заңңамалық негіздері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85405922"/>
              </p:ext>
            </p:extLst>
          </p:nvPr>
        </p:nvGraphicFramePr>
        <p:xfrm>
          <a:off x="755576" y="1628800"/>
          <a:ext cx="763284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7546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6965245" cy="739209"/>
          </a:xfrm>
        </p:spPr>
        <p:txBody>
          <a:bodyPr>
            <a:noAutofit/>
          </a:bodyPr>
          <a:lstStyle/>
          <a:p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Антимонополиялық заңңамаларды ұстанбағаны үшін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«Газпром»-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ға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тағылған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айыптар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029788779"/>
              </p:ext>
            </p:extLst>
          </p:nvPr>
        </p:nvGraphicFramePr>
        <p:xfrm>
          <a:off x="755576" y="1556792"/>
          <a:ext cx="763284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024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9"/>
            <a:ext cx="6965245" cy="864095"/>
          </a:xfrm>
        </p:spPr>
        <p:txBody>
          <a:bodyPr/>
          <a:lstStyle/>
          <a:p>
            <a:r>
              <a:rPr lang="kk-KZ" b="1" i="1" dirty="0">
                <a:latin typeface="Times New Roman" pitchFamily="18" charset="0"/>
                <a:cs typeface="Times New Roman" pitchFamily="18" charset="0"/>
              </a:rPr>
              <a:t>Қорытынды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12776"/>
            <a:ext cx="6912768" cy="445430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Қорытындылай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келе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монополиялардың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әлемдік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экономиканың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дамуына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әсері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зиянды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пайдалы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болды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айта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аламыз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адамдардың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олармен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қарым-қатынасы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орынды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дегенмен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сүруі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әлемдік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өндірісті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тарихының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бөлігі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осындый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қарама-қайшылыққа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тола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құбылыс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экономика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саласындағы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жетекші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мамандарды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бей-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жай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қалдырмайды.Монополияның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түрі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болады.Менің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ойымша,кез-келген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елде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монополия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әлі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де бар.</a:t>
            </a:r>
          </a:p>
          <a:p>
            <a:pPr marL="0" indent="0">
              <a:buNone/>
            </a:pP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      Мен мысал ретінде алған монополия-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«Газпром» ААҚ.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кәсіпорын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тек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Ресейдегі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дүниежүзіндегі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жұмысымды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аяқтай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келе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яғни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Ресейдегі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газ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нарығын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зерттеп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мынадай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қорытынды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шығардым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«Газпром» ААҚ-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ның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белгілі бір критерийлерге негізделе отырып,монополист болатынын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басты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себептерінің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бірі-нарықтың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70%-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ға жуығын алып жататыны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«Газпром» ААҚ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шығындарына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кіретінін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анықтадым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  Ресейдегі антимонополиялық саясат түрлерін,қалай жүргізіледі,қандай заңңамалар негізінде жүргізілетінін анықтап,Ресейдегі антимонополиялық саясат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«Газпром» ААҚ-на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әсер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етті,қандай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шаралар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қарастырылғанын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анықтадым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kk-KZ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      Сонымен,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«Газпром» ААҚ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Ресейдегі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газ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нарығында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елеулі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орны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бар,ірі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монополист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4927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i="1" dirty="0">
                <a:latin typeface="Times New Roman" pitchFamily="18" charset="0"/>
                <a:cs typeface="Times New Roman" pitchFamily="18" charset="0"/>
              </a:rPr>
              <a:t>Пайдаланылған әдебиеттер тізімі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https://www.gazprom.ru/about/</a:t>
            </a:r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https://ru.wikipedia.org/wiki/%D0%93%D0%B0%D0%B7%D0%BF%D1%80%D0%BE%D0%BC_%D0%BD%D0%B5%D1%84%D1%82%D1%8C</a:t>
            </a:r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https://moluch.ru/archive/154/43511/</a:t>
            </a:r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7297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11218"/>
          </a:xfrm>
        </p:spPr>
        <p:txBody>
          <a:bodyPr>
            <a:normAutofit fontScale="90000"/>
          </a:bodyPr>
          <a:lstStyle/>
          <a:p>
            <a:r>
              <a:rPr lang="kk-KZ" sz="4800" b="1" i="1" dirty="0">
                <a:latin typeface="Times New Roman" pitchFamily="18" charset="0"/>
                <a:cs typeface="Times New Roman" pitchFamily="18" charset="0"/>
              </a:rPr>
              <a:t>ЖОСПАР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916832"/>
            <a:ext cx="6696744" cy="3878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«Газпром» ААҚ монополия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негіздеу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kk-KZ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2. Монополияның қоғамдық шығындары.</a:t>
            </a:r>
          </a:p>
          <a:p>
            <a:pPr marL="0" indent="0">
              <a:buNone/>
            </a:pP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3. Ресейдің монополияға қарсы саясаты.</a:t>
            </a:r>
          </a:p>
          <a:p>
            <a:pPr marL="0" indent="0">
              <a:buNone/>
            </a:pP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4. Қорытынды</a:t>
            </a:r>
          </a:p>
          <a:p>
            <a:pPr marL="0" indent="0">
              <a:buNone/>
            </a:pP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5. Пайдаланылған әдебиеттер</a:t>
            </a:r>
          </a:p>
          <a:p>
            <a:pPr marL="0" indent="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060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«Газпром» ААҚ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мәлімет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«Газпром» ААҚ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әлемдік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энергетикалық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компания. 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291578222"/>
              </p:ext>
            </p:extLst>
          </p:nvPr>
        </p:nvGraphicFramePr>
        <p:xfrm>
          <a:off x="179512" y="2852936"/>
          <a:ext cx="8964488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3870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«Газпром» ААҚ-</a:t>
            </a: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ын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 монополия </a:t>
            </a: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алғаныма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себептер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060848"/>
            <a:ext cx="7344816" cy="4104456"/>
          </a:xfrm>
        </p:spPr>
        <p:txBody>
          <a:bodyPr>
            <a:normAutofit/>
          </a:bodyPr>
          <a:lstStyle/>
          <a:p>
            <a:pPr lvl="0"/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      Мен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«Газпром» ААҚ-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ын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Ресейдегі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газ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нарығындағы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дәлірек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айтсақ,газды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барлау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өндіру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тасымалдау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сақтау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өңдеу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сатудағы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монополист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алдым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43254651"/>
              </p:ext>
            </p:extLst>
          </p:nvPr>
        </p:nvGraphicFramePr>
        <p:xfrm>
          <a:off x="1043608" y="3140968"/>
          <a:ext cx="7056784" cy="3055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3772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965245" cy="1202485"/>
          </a:xfrm>
        </p:spPr>
        <p:txBody>
          <a:bodyPr>
            <a:norm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«Газпром» ААҚ-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ын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нарықтағы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орны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бәсекелестері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700808"/>
            <a:ext cx="7344816" cy="144016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нарықта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Газпром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тобы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сатылған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газдың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жартысынан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көбін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сатады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- 2018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көлемі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239,7 млрд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текше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метрді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құрады.Топтың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газды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сатудан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түскен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түсімі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(ҚҚС-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нарықта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954,5 млрд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рубльге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жетті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160292186"/>
              </p:ext>
            </p:extLst>
          </p:nvPr>
        </p:nvGraphicFramePr>
        <p:xfrm>
          <a:off x="2339752" y="3068960"/>
          <a:ext cx="5976664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83967" y="3356992"/>
            <a:ext cx="257992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«Газпром»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i="1" dirty="0">
                <a:latin typeface="Times New Roman" pitchFamily="18" charset="0"/>
                <a:cs typeface="Times New Roman" pitchFamily="18" charset="0"/>
              </a:rPr>
              <a:t>бәсекелестерінің нарықтағы орны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4300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24744"/>
            <a:ext cx="6965245" cy="936104"/>
          </a:xfrm>
        </p:spPr>
        <p:txBody>
          <a:bodyPr>
            <a:noAutofit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«Газпром»-мен </a:t>
            </a: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сатылған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табиғи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газдың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орташа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бағасы</a:t>
            </a:r>
            <a:br>
              <a:rPr lang="ru-RU" sz="3600" b="1" i="1" dirty="0">
                <a:latin typeface="Times New Roman" pitchFamily="18" charset="0"/>
                <a:cs typeface="Times New Roman" pitchFamily="18" charset="0"/>
              </a:rPr>
            </a:br>
            <a:br>
              <a:rPr lang="ru-RU" sz="3600" b="1" i="1" dirty="0">
                <a:latin typeface="Times New Roman" pitchFamily="18" charset="0"/>
                <a:cs typeface="Times New Roman" pitchFamily="18" charset="0"/>
              </a:rPr>
            </a:b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7617380"/>
              </p:ext>
            </p:extLst>
          </p:nvPr>
        </p:nvGraphicFramePr>
        <p:xfrm>
          <a:off x="1043608" y="1628800"/>
          <a:ext cx="7056783" cy="4572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72208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Ішкі</a:t>
                      </a:r>
                      <a:r>
                        <a:rPr lang="kk-KZ" baseline="0" dirty="0">
                          <a:latin typeface="Times New Roman" pitchFamily="18" charset="0"/>
                          <a:cs typeface="Times New Roman" pitchFamily="18" charset="0"/>
                        </a:rPr>
                        <a:t> нарықта сатылған газ, руб/мың 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м3 (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акцизді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қосқанда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, ҚҚС-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сыз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Еуропаға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және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басқа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елдерге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сатылған</a:t>
                      </a:r>
                      <a:r>
                        <a:rPr lang="ru-RU" baseline="0" dirty="0">
                          <a:latin typeface="Times New Roman" pitchFamily="18" charset="0"/>
                          <a:cs typeface="Times New Roman" pitchFamily="18" charset="0"/>
                        </a:rPr>
                        <a:t> газ,</a:t>
                      </a:r>
                      <a:r>
                        <a:rPr lang="kk-KZ" baseline="0" dirty="0">
                          <a:latin typeface="Times New Roman" pitchFamily="18" charset="0"/>
                          <a:cs typeface="Times New Roman" pitchFamily="18" charset="0"/>
                        </a:rPr>
                        <a:t> руб/мың 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м3 (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акциздер</a:t>
                      </a:r>
                      <a:r>
                        <a:rPr lang="ru-RU" baseline="0" dirty="0">
                          <a:latin typeface="Times New Roman" pitchFamily="18" charset="0"/>
                          <a:cs typeface="Times New Roman" pitchFamily="18" charset="0"/>
                        </a:rPr>
                        <a:t> мен </a:t>
                      </a:r>
                      <a:r>
                        <a:rPr lang="ru-RU" baseline="0" dirty="0" err="1">
                          <a:latin typeface="Times New Roman" pitchFamily="18" charset="0"/>
                          <a:cs typeface="Times New Roman" pitchFamily="18" charset="0"/>
                        </a:rPr>
                        <a:t>кеден</a:t>
                      </a:r>
                      <a:r>
                        <a:rPr lang="ru-RU" baseline="0" dirty="0">
                          <a:latin typeface="Times New Roman" pitchFamily="18" charset="0"/>
                          <a:cs typeface="Times New Roman" pitchFamily="18" charset="0"/>
                        </a:rPr>
                        <a:t> м</a:t>
                      </a:r>
                      <a:r>
                        <a:rPr lang="kk-KZ" baseline="0" dirty="0">
                          <a:latin typeface="Times New Roman" pitchFamily="18" charset="0"/>
                          <a:cs typeface="Times New Roman" pitchFamily="18" charset="0"/>
                        </a:rPr>
                        <a:t>індеттемелерін қосқанда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717"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2012 жылы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2874,4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11 969,8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717"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2013 жылы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3264,6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12 137,9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717"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2014 жылы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3530,9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13 487,2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717"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2015 жылы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3641,3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15 057,3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717"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2016 жылы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3815,5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kk-KZ" baseline="0" dirty="0">
                          <a:latin typeface="Times New Roman" pitchFamily="18" charset="0"/>
                          <a:cs typeface="Times New Roman" pitchFamily="18" charset="0"/>
                        </a:rPr>
                        <a:t>1 763,3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717"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2017 жылы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3828,3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11670,5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717"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r>
                        <a:rPr lang="kk-KZ" baseline="0" dirty="0">
                          <a:latin typeface="Times New Roman" pitchFamily="18" charset="0"/>
                          <a:cs typeface="Times New Roman" pitchFamily="18" charset="0"/>
                        </a:rPr>
                        <a:t> жылы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3981,3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r>
                        <a:rPr lang="kk-KZ" baseline="0" dirty="0">
                          <a:latin typeface="Times New Roman" pitchFamily="18" charset="0"/>
                          <a:cs typeface="Times New Roman" pitchFamily="18" charset="0"/>
                        </a:rPr>
                        <a:t> 499,5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0142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965245" cy="739210"/>
          </a:xfrm>
        </p:spPr>
        <p:txBody>
          <a:bodyPr>
            <a:no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«Газпром»-мен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сатылған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табиғи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газдың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орташа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бағасына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талдау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4149080"/>
            <a:ext cx="7632848" cy="2088232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Графикке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жасасақ,соңғы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жылдары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Ресейде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табиғи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газдың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орташа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бағасы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біртіндеп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қымбаттап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келе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жатқанын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байқаймыз,яғни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аралығында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сайын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табиғи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газдың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бағасы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артқанын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бақылай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аламыз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2012-2018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жылдар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аралығында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табиғи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газ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бағасы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1106,9 </a:t>
            </a:r>
            <a: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руб/мың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м3-қа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демек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38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-ға артты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,бұл өсу жылдан жылға біртіндеп жүріп отқанын байқаймыз,яғни жыл сайын баға тек артып отқан,дәлірек көрсетсек: </a:t>
            </a:r>
            <a:r>
              <a:rPr lang="kk-K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2012ж.</a:t>
            </a:r>
            <a:r>
              <a:rPr lang="kk-K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2013ж.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(13%),</a:t>
            </a:r>
            <a:r>
              <a:rPr lang="kk-K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2013ж.</a:t>
            </a:r>
            <a:r>
              <a:rPr lang="kk-K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2014ж.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(8%),</a:t>
            </a:r>
            <a:r>
              <a:rPr lang="kk-K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2014ж.</a:t>
            </a:r>
            <a:r>
              <a:rPr lang="kk-K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2015ж.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(3%),</a:t>
            </a:r>
            <a:r>
              <a:rPr lang="kk-K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2015ж.</a:t>
            </a:r>
            <a:r>
              <a:rPr lang="kk-K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2016ж.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(4,7%),</a:t>
            </a:r>
            <a:r>
              <a:rPr lang="kk-K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2016ж.</a:t>
            </a:r>
            <a:r>
              <a:rPr lang="kk-K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2017ж.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(0,3%),</a:t>
            </a:r>
            <a:r>
              <a:rPr lang="kk-K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2017ж.</a:t>
            </a:r>
            <a:r>
              <a:rPr lang="kk-K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2018ж.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(3,9%).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1397419"/>
              </p:ext>
            </p:extLst>
          </p:nvPr>
        </p:nvGraphicFramePr>
        <p:xfrm>
          <a:off x="899592" y="1412776"/>
          <a:ext cx="734481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2811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6965245" cy="1202485"/>
          </a:xfrm>
        </p:spPr>
        <p:txBody>
          <a:bodyPr>
            <a:no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«Газпром»-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ның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газды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сатудан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түскен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кірісі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сату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көлемі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4846422"/>
              </p:ext>
            </p:extLst>
          </p:nvPr>
        </p:nvGraphicFramePr>
        <p:xfrm>
          <a:off x="971600" y="2204861"/>
          <a:ext cx="7272807" cy="39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0506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Газды</a:t>
                      </a:r>
                      <a:r>
                        <a:rPr lang="kk-KZ" baseline="0" dirty="0">
                          <a:latin typeface="Times New Roman" pitchFamily="18" charset="0"/>
                          <a:cs typeface="Times New Roman" pitchFamily="18" charset="0"/>
                        </a:rPr>
                        <a:t> сатудан түскен жалпы кіріс,млн </a:t>
                      </a:r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Сату көлемі,млрд м3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562"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2012 жылы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kk-KZ" baseline="0" dirty="0">
                          <a:latin typeface="Times New Roman" pitchFamily="18" charset="0"/>
                          <a:cs typeface="Times New Roman" pitchFamily="18" charset="0"/>
                        </a:rPr>
                        <a:t> 194 463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482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562"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2013 жылы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3 414 778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477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562"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2014 жылы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3 456 622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439,9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562"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2015 жылы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4 062 679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445,9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562"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2016 жылы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kk-KZ" baseline="0" dirty="0">
                          <a:latin typeface="Times New Roman" pitchFamily="18" charset="0"/>
                          <a:cs typeface="Times New Roman" pitchFamily="18" charset="0"/>
                        </a:rPr>
                        <a:t> 022 661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506,9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8562"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2017 жылы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3 845 912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476,4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562"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r>
                        <a:rPr lang="kk-KZ" baseline="0" dirty="0">
                          <a:latin typeface="Times New Roman" pitchFamily="18" charset="0"/>
                          <a:cs typeface="Times New Roman" pitchFamily="18" charset="0"/>
                        </a:rPr>
                        <a:t> жылы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4 022 661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521,1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048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i="1" dirty="0">
                <a:latin typeface="Times New Roman" pitchFamily="18" charset="0"/>
                <a:cs typeface="Times New Roman" pitchFamily="18" charset="0"/>
              </a:rPr>
              <a:t>Монополияның қоғамдық шығындары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119256"/>
            <a:ext cx="6912768" cy="38300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      Тұжырым бойынша,қоғамдық шығындар-монополист өз пайдасын ғана ойлау салдарынан қоғамның ұшырайтын шығындары.</a:t>
            </a:r>
          </a:p>
          <a:p>
            <a:pPr marL="0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     «Газпром»-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ның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шығындары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Тауар бағасын белгілеу тарапынан болатын шығындар.</a:t>
            </a:r>
          </a:p>
          <a:p>
            <a:pPr>
              <a:buFont typeface="Wingdings" pitchFamily="2" charset="2"/>
              <a:buChar char="v"/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Тауар көлемнінің өзгеруі,көбінде азаюы салдарынан болатын шығындар.</a:t>
            </a:r>
          </a:p>
          <a:p>
            <a:pPr>
              <a:buFont typeface="Wingdings" pitchFamily="2" charset="2"/>
              <a:buChar char="v"/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Инновациялық жаңаруға кеткен шығындар.</a:t>
            </a:r>
          </a:p>
          <a:p>
            <a:pPr>
              <a:buFont typeface="Wingdings" pitchFamily="2" charset="2"/>
              <a:buChar char="v"/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Жұмысшылардың жұмыстан қысқаруы.</a:t>
            </a:r>
          </a:p>
          <a:p>
            <a:pPr>
              <a:buFont typeface="Wingdings" pitchFamily="2" charset="2"/>
              <a:buChar char="v"/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Салаға бақылау орнату,тарифтерді өзгерту шығындары.</a:t>
            </a:r>
          </a:p>
          <a:p>
            <a:pPr>
              <a:buFont typeface="Wingdings" pitchFamily="2" charset="2"/>
              <a:buChar char="v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255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859</TotalTime>
  <Words>1059</Words>
  <Application>Microsoft Office PowerPoint</Application>
  <PresentationFormat>Экран (4:3)</PresentationFormat>
  <Paragraphs>134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Кнопка</vt:lpstr>
      <vt:lpstr>ӘЛ-ФАРАБИ АТЫНДАҒЫ ҚАЗАҚ ҰЛТТЫҚ УНИВЕРСИТЕТІ </vt:lpstr>
      <vt:lpstr>ЖОСПАР</vt:lpstr>
      <vt:lpstr>«Газпром» ААҚ туралы жалпы мәлімет</vt:lpstr>
      <vt:lpstr>«Газпром» ААҚ-ын монополия ретінде алғаныма себептер.</vt:lpstr>
      <vt:lpstr>«Газпром» ААҚ-ын нарықтағы орны және оның бәсекелестері</vt:lpstr>
      <vt:lpstr>«Газпром»-мен сатылған табиғи газдың орташа бағасы  </vt:lpstr>
      <vt:lpstr>«Газпром»-мен сатылған табиғи газдың орташа бағасына талдау</vt:lpstr>
      <vt:lpstr>«Газпром»-ның газды сатудан түскен жалпы кірісі және сату көлемі</vt:lpstr>
      <vt:lpstr>Монополияның қоғамдық шығындары</vt:lpstr>
      <vt:lpstr>Ресейдің монополияға қарсы саясаты</vt:lpstr>
      <vt:lpstr>Ресейдің монополияға қарсы саясатының заңңамалық негіздері</vt:lpstr>
      <vt:lpstr>Антимонополиялық заңңамаларды ұстанбағаны үшін «Газпром»-ға тағылған айыптар:</vt:lpstr>
      <vt:lpstr>Қорытынды</vt:lpstr>
      <vt:lpstr>Пайдаланылған әдебиеттер тізімі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Moldir zh.</cp:lastModifiedBy>
  <cp:revision>75</cp:revision>
  <dcterms:created xsi:type="dcterms:W3CDTF">2019-10-18T11:02:17Z</dcterms:created>
  <dcterms:modified xsi:type="dcterms:W3CDTF">2020-04-04T16:24:46Z</dcterms:modified>
</cp:coreProperties>
</file>